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36"/>
  </p:notesMasterIdLst>
  <p:sldIdLst>
    <p:sldId id="256" r:id="rId3"/>
    <p:sldId id="319" r:id="rId4"/>
    <p:sldId id="262" r:id="rId5"/>
    <p:sldId id="321" r:id="rId6"/>
    <p:sldId id="320" r:id="rId7"/>
    <p:sldId id="322" r:id="rId8"/>
    <p:sldId id="351" r:id="rId9"/>
    <p:sldId id="352" r:id="rId10"/>
    <p:sldId id="353" r:id="rId11"/>
    <p:sldId id="354" r:id="rId12"/>
    <p:sldId id="356" r:id="rId13"/>
    <p:sldId id="355" r:id="rId14"/>
    <p:sldId id="323" r:id="rId15"/>
    <p:sldId id="327" r:id="rId16"/>
    <p:sldId id="328" r:id="rId17"/>
    <p:sldId id="342" r:id="rId18"/>
    <p:sldId id="343" r:id="rId19"/>
    <p:sldId id="336" r:id="rId20"/>
    <p:sldId id="334" r:id="rId21"/>
    <p:sldId id="335" r:id="rId22"/>
    <p:sldId id="337" r:id="rId23"/>
    <p:sldId id="338" r:id="rId24"/>
    <p:sldId id="357" r:id="rId25"/>
    <p:sldId id="339" r:id="rId26"/>
    <p:sldId id="340" r:id="rId27"/>
    <p:sldId id="341" r:id="rId28"/>
    <p:sldId id="349" r:id="rId29"/>
    <p:sldId id="350" r:id="rId30"/>
    <p:sldId id="347" r:id="rId31"/>
    <p:sldId id="346" r:id="rId32"/>
    <p:sldId id="345" r:id="rId33"/>
    <p:sldId id="348" r:id="rId34"/>
    <p:sldId id="36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NJlzfeHQ/KdOQMqnzA7bQ==" hashData="ENZc6j0Cf2YAoQ2Q6yPJQSmsAz7ceY8SBzR+MS2RTkcR93p42pn0tlrLYpBSFVBsRfPqOblxWXlg/ywONKnLz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2" d="100"/>
          <a:sy n="52" d="100"/>
        </p:scale>
        <p:origin x="7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BCC76-1D44-441E-8E06-E706EE9972DE}" type="datetimeFigureOut">
              <a:rPr lang="fr-DZ" smtClean="0"/>
              <a:t>30/05/2020</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BABFD-66F3-44CB-9E66-279328231636}" type="slidenum">
              <a:rPr lang="fr-DZ" smtClean="0"/>
              <a:t>‹N°›</a:t>
            </a:fld>
            <a:endParaRPr lang="fr-DZ"/>
          </a:p>
        </p:txBody>
      </p:sp>
    </p:spTree>
    <p:extLst>
      <p:ext uri="{BB962C8B-B14F-4D97-AF65-F5344CB8AC3E}">
        <p14:creationId xmlns:p14="http://schemas.microsoft.com/office/powerpoint/2010/main" val="298447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13</a:t>
            </a:fld>
            <a:endParaRPr kumimoji="1" lang="ja-JP" altLang="en-US"/>
          </a:p>
        </p:txBody>
      </p:sp>
    </p:spTree>
    <p:extLst>
      <p:ext uri="{BB962C8B-B14F-4D97-AF65-F5344CB8AC3E}">
        <p14:creationId xmlns:p14="http://schemas.microsoft.com/office/powerpoint/2010/main" val="426468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25</a:t>
            </a:fld>
            <a:endParaRPr kumimoji="1" lang="ja-JP" altLang="en-US"/>
          </a:p>
        </p:txBody>
      </p:sp>
    </p:spTree>
    <p:extLst>
      <p:ext uri="{BB962C8B-B14F-4D97-AF65-F5344CB8AC3E}">
        <p14:creationId xmlns:p14="http://schemas.microsoft.com/office/powerpoint/2010/main" val="376275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26</a:t>
            </a:fld>
            <a:endParaRPr kumimoji="1" lang="ja-JP" altLang="en-US"/>
          </a:p>
        </p:txBody>
      </p:sp>
    </p:spTree>
    <p:extLst>
      <p:ext uri="{BB962C8B-B14F-4D97-AF65-F5344CB8AC3E}">
        <p14:creationId xmlns:p14="http://schemas.microsoft.com/office/powerpoint/2010/main" val="408778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14</a:t>
            </a:fld>
            <a:endParaRPr kumimoji="1" lang="ja-JP" altLang="en-US"/>
          </a:p>
        </p:txBody>
      </p:sp>
    </p:spTree>
    <p:extLst>
      <p:ext uri="{BB962C8B-B14F-4D97-AF65-F5344CB8AC3E}">
        <p14:creationId xmlns:p14="http://schemas.microsoft.com/office/powerpoint/2010/main" val="291370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15</a:t>
            </a:fld>
            <a:endParaRPr kumimoji="1" lang="ja-JP" altLang="en-US"/>
          </a:p>
        </p:txBody>
      </p:sp>
    </p:spTree>
    <p:extLst>
      <p:ext uri="{BB962C8B-B14F-4D97-AF65-F5344CB8AC3E}">
        <p14:creationId xmlns:p14="http://schemas.microsoft.com/office/powerpoint/2010/main" val="393906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18</a:t>
            </a:fld>
            <a:endParaRPr kumimoji="1" lang="ja-JP" altLang="en-US"/>
          </a:p>
        </p:txBody>
      </p:sp>
    </p:spTree>
    <p:extLst>
      <p:ext uri="{BB962C8B-B14F-4D97-AF65-F5344CB8AC3E}">
        <p14:creationId xmlns:p14="http://schemas.microsoft.com/office/powerpoint/2010/main" val="28388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19</a:t>
            </a:fld>
            <a:endParaRPr kumimoji="1" lang="ja-JP" altLang="en-US"/>
          </a:p>
        </p:txBody>
      </p:sp>
    </p:spTree>
    <p:extLst>
      <p:ext uri="{BB962C8B-B14F-4D97-AF65-F5344CB8AC3E}">
        <p14:creationId xmlns:p14="http://schemas.microsoft.com/office/powerpoint/2010/main" val="124887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20</a:t>
            </a:fld>
            <a:endParaRPr kumimoji="1" lang="ja-JP" altLang="en-US"/>
          </a:p>
        </p:txBody>
      </p:sp>
    </p:spTree>
    <p:extLst>
      <p:ext uri="{BB962C8B-B14F-4D97-AF65-F5344CB8AC3E}">
        <p14:creationId xmlns:p14="http://schemas.microsoft.com/office/powerpoint/2010/main" val="308302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21</a:t>
            </a:fld>
            <a:endParaRPr kumimoji="1" lang="ja-JP" altLang="en-US"/>
          </a:p>
        </p:txBody>
      </p:sp>
    </p:spTree>
    <p:extLst>
      <p:ext uri="{BB962C8B-B14F-4D97-AF65-F5344CB8AC3E}">
        <p14:creationId xmlns:p14="http://schemas.microsoft.com/office/powerpoint/2010/main" val="309751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22</a:t>
            </a:fld>
            <a:endParaRPr kumimoji="1" lang="ja-JP" altLang="en-US"/>
          </a:p>
        </p:txBody>
      </p:sp>
    </p:spTree>
    <p:extLst>
      <p:ext uri="{BB962C8B-B14F-4D97-AF65-F5344CB8AC3E}">
        <p14:creationId xmlns:p14="http://schemas.microsoft.com/office/powerpoint/2010/main" val="318182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FB2B19-2213-4B06-9122-430E4115A3D2}" type="slidenum">
              <a:rPr kumimoji="1" lang="ja-JP" altLang="en-US" smtClean="0"/>
              <a:t>24</a:t>
            </a:fld>
            <a:endParaRPr kumimoji="1" lang="ja-JP" altLang="en-US"/>
          </a:p>
        </p:txBody>
      </p:sp>
    </p:spTree>
    <p:extLst>
      <p:ext uri="{BB962C8B-B14F-4D97-AF65-F5344CB8AC3E}">
        <p14:creationId xmlns:p14="http://schemas.microsoft.com/office/powerpoint/2010/main" val="3442641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E523BE3-19CC-48D1-81A6-5C103F35E413}" type="datetime1">
              <a:rPr lang="en-US" smtClean="0"/>
              <a:t>5/30/2020</a:t>
            </a:fld>
            <a:endParaRPr lang="en-US" dirty="0"/>
          </a:p>
        </p:txBody>
      </p:sp>
      <p:sp>
        <p:nvSpPr>
          <p:cNvPr id="5" name="Footer Placeholder 4"/>
          <p:cNvSpPr>
            <a:spLocks noGrp="1"/>
          </p:cNvSpPr>
          <p:nvPr>
            <p:ph type="ftr" sz="quarter" idx="11"/>
          </p:nvPr>
        </p:nvSpPr>
        <p:spPr/>
        <p:txBody>
          <a:bodyPr/>
          <a:lstStyle/>
          <a:p>
            <a:r>
              <a:rPr lang="ar-DZ"/>
              <a:t>طرفاية وسيلة- عبان رمضان-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A442A78-A341-4F63-B868-A9B04D299F5E}"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6006D65-3AF3-48F1-B8EE-17DD6A370E3A}"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4C31C7-5449-4667-A61B-DBE5977CE04D}"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A05BBD3-5F98-43AF-ACC5-ECD87C7EFB62}"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21A2CB0-1095-4B60-BF83-61416A81609B}" type="datetime1">
              <a:rPr lang="en-US" smtClean="0"/>
              <a:t>5/30/2020</a:t>
            </a:fld>
            <a:endParaRPr lang="en-US" dirty="0"/>
          </a:p>
        </p:txBody>
      </p:sp>
      <p:sp>
        <p:nvSpPr>
          <p:cNvPr id="4" name="Footer Placeholder 3"/>
          <p:cNvSpPr>
            <a:spLocks noGrp="1"/>
          </p:cNvSpPr>
          <p:nvPr>
            <p:ph type="ftr" sz="quarter" idx="11"/>
          </p:nvPr>
        </p:nvSpPr>
        <p:spPr/>
        <p:txBody>
          <a:bodyPr/>
          <a:lstStyle/>
          <a:p>
            <a:r>
              <a:rPr lang="ar-DZ"/>
              <a:t>طرفاية وسيلة- عبان رمضان-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57627CF-2974-46CE-A433-E22002ACA725}" type="datetime1">
              <a:rPr lang="en-US" smtClean="0"/>
              <a:t>5/30/2020</a:t>
            </a:fld>
            <a:endParaRPr lang="en-US" dirty="0"/>
          </a:p>
        </p:txBody>
      </p:sp>
      <p:sp>
        <p:nvSpPr>
          <p:cNvPr id="4" name="Footer Placeholder 3"/>
          <p:cNvSpPr>
            <a:spLocks noGrp="1"/>
          </p:cNvSpPr>
          <p:nvPr>
            <p:ph type="ftr" sz="quarter" idx="11"/>
          </p:nvPr>
        </p:nvSpPr>
        <p:spPr/>
        <p:txBody>
          <a:bodyPr/>
          <a:lstStyle/>
          <a:p>
            <a:r>
              <a:rPr lang="ar-DZ"/>
              <a:t>طرفاية وسيلة- عبان رمضان-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F347F8-E636-4269-8FCB-C188286B198B}" type="datetime1">
              <a:rPr lang="en-US" smtClean="0"/>
              <a:t>5/30/2020</a:t>
            </a:fld>
            <a:endParaRPr lang="en-US" dirty="0"/>
          </a:p>
        </p:txBody>
      </p:sp>
      <p:sp>
        <p:nvSpPr>
          <p:cNvPr id="5" name="Footer Placeholder 4"/>
          <p:cNvSpPr>
            <a:spLocks noGrp="1"/>
          </p:cNvSpPr>
          <p:nvPr>
            <p:ph type="ftr" sz="quarter" idx="11"/>
          </p:nvPr>
        </p:nvSpPr>
        <p:spPr/>
        <p:txBody>
          <a:bodyPr/>
          <a:lstStyle/>
          <a:p>
            <a:r>
              <a:rPr lang="ar-DZ"/>
              <a:t>طرفاية وسيلة- عبان رمضان-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E7349A-F2A9-473A-823C-42095B8C6D63}" type="datetime1">
              <a:rPr lang="en-US" smtClean="0"/>
              <a:t>5/30/2020</a:t>
            </a:fld>
            <a:endParaRPr lang="en-US" dirty="0"/>
          </a:p>
        </p:txBody>
      </p:sp>
      <p:sp>
        <p:nvSpPr>
          <p:cNvPr id="5" name="Footer Placeholder 4"/>
          <p:cNvSpPr>
            <a:spLocks noGrp="1"/>
          </p:cNvSpPr>
          <p:nvPr>
            <p:ph type="ftr" sz="quarter" idx="11"/>
          </p:nvPr>
        </p:nvSpPr>
        <p:spPr/>
        <p:txBody>
          <a:bodyPr/>
          <a:lstStyle/>
          <a:p>
            <a:r>
              <a:rPr lang="ar-DZ"/>
              <a:t>طرفاية وسيلة- عبان رمضان-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noFill/>
        </p:spPr>
        <p:txBody>
          <a:bodyPr/>
          <a:lstStyle/>
          <a:p>
            <a:pPr algn="r"/>
            <a:r>
              <a:rPr lang="ar-DZ" altLang="ja-JP"/>
              <a:t>طرفاية وسيلة- عبان رمضان-</a:t>
            </a:r>
            <a:endParaRPr lang="ja-JP" altLang="en-US" dirty="0"/>
          </a:p>
        </p:txBody>
      </p:sp>
      <p:sp>
        <p:nvSpPr>
          <p:cNvPr id="4" name="スライド番号プレースホルダー 3"/>
          <p:cNvSpPr>
            <a:spLocks noGrp="1"/>
          </p:cNvSpPr>
          <p:nvPr>
            <p:ph type="sldNum" sz="quarter" idx="11"/>
          </p:nvPr>
        </p:nvSpPr>
        <p:spPr>
          <a:noFill/>
        </p:spPr>
        <p:txBody>
          <a:bodyPr/>
          <a:lstStyle/>
          <a:p>
            <a:fld id="{27CB87ED-CE54-4A81-84E3-F65697A29D35}" type="slidenum">
              <a:rPr lang="ja-JP" altLang="en-US" smtClean="0"/>
              <a:pPr/>
              <a:t>‹N°›</a:t>
            </a:fld>
            <a:endParaRPr lang="ja-JP" altLang="en-US" dirty="0"/>
          </a:p>
        </p:txBody>
      </p:sp>
      <p:sp>
        <p:nvSpPr>
          <p:cNvPr id="6" name="テキスト プレースホルダー 5"/>
          <p:cNvSpPr>
            <a:spLocks noGrp="1"/>
          </p:cNvSpPr>
          <p:nvPr>
            <p:ph type="body" sz="quarter" idx="12" hasCustomPrompt="1"/>
          </p:nvPr>
        </p:nvSpPr>
        <p:spPr>
          <a:xfrm>
            <a:off x="526897" y="788707"/>
            <a:ext cx="10849982" cy="383894"/>
          </a:xfrm>
        </p:spPr>
        <p:txBody>
          <a:bodyPr/>
          <a:lstStyle>
            <a:lvl1pPr>
              <a:spcBef>
                <a:spcPts val="0"/>
              </a:spcBef>
              <a:defRPr baseline="0">
                <a:solidFill>
                  <a:schemeClr val="tx1">
                    <a:alpha val="80000"/>
                  </a:schemeClr>
                </a:solidFill>
              </a:defRPr>
            </a:lvl1pPr>
          </a:lstStyle>
          <a:p>
            <a:pPr lvl="0"/>
            <a:r>
              <a:rPr kumimoji="1" lang="en-US" altLang="ja-JP" dirty="0"/>
              <a:t>Slide Description Goes Here</a:t>
            </a:r>
            <a:endParaRPr kumimoji="1" lang="ja-JP" altLang="en-US" dirty="0"/>
          </a:p>
        </p:txBody>
      </p:sp>
      <p:sp>
        <p:nvSpPr>
          <p:cNvPr id="8" name="テキスト プレースホルダー 6"/>
          <p:cNvSpPr>
            <a:spLocks noGrp="1"/>
          </p:cNvSpPr>
          <p:nvPr>
            <p:ph type="body" sz="quarter" idx="14" hasCustomPrompt="1"/>
          </p:nvPr>
        </p:nvSpPr>
        <p:spPr>
          <a:xfrm>
            <a:off x="790950" y="1892829"/>
            <a:ext cx="10610099" cy="3744416"/>
          </a:xfrm>
        </p:spPr>
        <p:txBody>
          <a:bodyPr anchor="ctr">
            <a:noAutofit/>
          </a:bodyPr>
          <a:lstStyle>
            <a:lvl1pPr algn="l">
              <a:lnSpc>
                <a:spcPts val="2267"/>
              </a:lnSpc>
              <a:spcBef>
                <a:spcPts val="0"/>
              </a:spcBef>
              <a:spcAft>
                <a:spcPts val="800"/>
              </a:spcAft>
              <a:defRPr sz="1867"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spTree>
    <p:extLst>
      <p:ext uri="{BB962C8B-B14F-4D97-AF65-F5344CB8AC3E}">
        <p14:creationId xmlns:p14="http://schemas.microsoft.com/office/powerpoint/2010/main" val="1994904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allAtOnce"/>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noFill/>
        </p:spPr>
        <p:txBody>
          <a:bodyPr/>
          <a:lstStyle/>
          <a:p>
            <a:pPr algn="r"/>
            <a:r>
              <a:rPr lang="ar-DZ" altLang="ja-JP"/>
              <a:t>طرفاية وسيلة- عبان رمضان-</a:t>
            </a:r>
            <a:endParaRPr lang="ja-JP" altLang="en-US" dirty="0"/>
          </a:p>
        </p:txBody>
      </p:sp>
      <p:sp>
        <p:nvSpPr>
          <p:cNvPr id="4" name="スライド番号プレースホルダー 3"/>
          <p:cNvSpPr>
            <a:spLocks noGrp="1"/>
          </p:cNvSpPr>
          <p:nvPr>
            <p:ph type="sldNum" sz="quarter" idx="11"/>
          </p:nvPr>
        </p:nvSpPr>
        <p:spPr>
          <a:noFill/>
        </p:spPr>
        <p:txBody>
          <a:bodyPr/>
          <a:lstStyle/>
          <a:p>
            <a:fld id="{27CB87ED-CE54-4A81-84E3-F65697A29D35}" type="slidenum">
              <a:rPr lang="ja-JP" altLang="en-US" smtClean="0"/>
              <a:pPr/>
              <a:t>‹N°›</a:t>
            </a:fld>
            <a:endParaRPr lang="ja-JP" altLang="en-US" dirty="0"/>
          </a:p>
        </p:txBody>
      </p:sp>
      <p:sp>
        <p:nvSpPr>
          <p:cNvPr id="6" name="テキスト プレースホルダー 5"/>
          <p:cNvSpPr>
            <a:spLocks noGrp="1"/>
          </p:cNvSpPr>
          <p:nvPr>
            <p:ph type="body" sz="quarter" idx="12" hasCustomPrompt="1"/>
          </p:nvPr>
        </p:nvSpPr>
        <p:spPr>
          <a:xfrm>
            <a:off x="526897" y="788707"/>
            <a:ext cx="10849982" cy="383894"/>
          </a:xfrm>
        </p:spPr>
        <p:txBody>
          <a:bodyPr/>
          <a:lstStyle>
            <a:lvl1pPr>
              <a:spcBef>
                <a:spcPts val="0"/>
              </a:spcBef>
              <a:defRPr baseline="0">
                <a:solidFill>
                  <a:schemeClr val="tx1">
                    <a:alpha val="80000"/>
                  </a:schemeClr>
                </a:solidFill>
              </a:defRPr>
            </a:lvl1pPr>
          </a:lstStyle>
          <a:p>
            <a:pPr lvl="0"/>
            <a:r>
              <a:rPr kumimoji="1" lang="en-US" altLang="ja-JP" dirty="0"/>
              <a:t>Slide Description Goes Here</a:t>
            </a:r>
            <a:endParaRPr kumimoji="1" lang="ja-JP" altLang="en-US" dirty="0"/>
          </a:p>
        </p:txBody>
      </p:sp>
      <p:sp>
        <p:nvSpPr>
          <p:cNvPr id="7" name="テキスト プレースホルダー 6"/>
          <p:cNvSpPr>
            <a:spLocks noGrp="1"/>
          </p:cNvSpPr>
          <p:nvPr>
            <p:ph type="body" sz="quarter" idx="13" hasCustomPrompt="1"/>
          </p:nvPr>
        </p:nvSpPr>
        <p:spPr>
          <a:xfrm>
            <a:off x="790950" y="2612909"/>
            <a:ext cx="10610099" cy="576064"/>
          </a:xfrm>
        </p:spPr>
        <p:txBody>
          <a:bodyPr anchor="b">
            <a:normAutofit/>
          </a:bodyPr>
          <a:lstStyle>
            <a:lvl1pPr algn="ctr">
              <a:spcBef>
                <a:spcPts val="0"/>
              </a:spcBef>
              <a:defRPr sz="2667" baseline="0">
                <a:solidFill>
                  <a:schemeClr val="accent1"/>
                </a:solidFill>
              </a:defRPr>
            </a:lvl1pPr>
          </a:lstStyle>
          <a:p>
            <a:pPr lvl="0"/>
            <a:r>
              <a:rPr kumimoji="1" lang="en-US" altLang="ja-JP" dirty="0"/>
              <a:t>Caption Goes Here</a:t>
            </a:r>
            <a:endParaRPr kumimoji="1" lang="ja-JP" altLang="en-US" dirty="0"/>
          </a:p>
        </p:txBody>
      </p:sp>
      <p:sp>
        <p:nvSpPr>
          <p:cNvPr id="8" name="テキスト プレースホルダー 6"/>
          <p:cNvSpPr>
            <a:spLocks noGrp="1"/>
          </p:cNvSpPr>
          <p:nvPr>
            <p:ph type="body" sz="quarter" idx="14" hasCustomPrompt="1"/>
          </p:nvPr>
        </p:nvSpPr>
        <p:spPr>
          <a:xfrm>
            <a:off x="790950" y="3236979"/>
            <a:ext cx="10610099" cy="1392155"/>
          </a:xfrm>
        </p:spPr>
        <p:txBody>
          <a:bodyPr>
            <a:noAutofit/>
          </a:bodyPr>
          <a:lstStyle>
            <a:lvl1pPr algn="ctr">
              <a:lnSpc>
                <a:spcPct val="100000"/>
              </a:lnSpc>
              <a:spcBef>
                <a:spcPts val="0"/>
              </a:spcBef>
              <a:defRPr sz="1867"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Tree>
    <p:extLst>
      <p:ext uri="{BB962C8B-B14F-4D97-AF65-F5344CB8AC3E}">
        <p14:creationId xmlns:p14="http://schemas.microsoft.com/office/powerpoint/2010/main" val="3588843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allAtOnce"/>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1D2289-EE8D-46F9-A736-C80F537FCECC}" type="datetime1">
              <a:rPr lang="en-US" smtClean="0"/>
              <a:t>5/30/2020</a:t>
            </a:fld>
            <a:endParaRPr lang="en-US" dirty="0"/>
          </a:p>
        </p:txBody>
      </p:sp>
      <p:sp>
        <p:nvSpPr>
          <p:cNvPr id="5" name="Footer Placeholder 4"/>
          <p:cNvSpPr>
            <a:spLocks noGrp="1"/>
          </p:cNvSpPr>
          <p:nvPr>
            <p:ph type="ftr" sz="quarter" idx="11"/>
          </p:nvPr>
        </p:nvSpPr>
        <p:spPr/>
        <p:txBody>
          <a:bodyPr/>
          <a:lstStyle/>
          <a:p>
            <a:r>
              <a:rPr lang="ar-DZ"/>
              <a:t>طرفاية وسيلة- عبان رمضان-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488937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429293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49496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448933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14146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361689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446789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58152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716772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28063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DF1239-5F04-4D42-9DB2-B95A74511DA2}" type="datetime1">
              <a:rPr lang="en-US" smtClean="0"/>
              <a:t>5/30/2020</a:t>
            </a:fld>
            <a:endParaRPr lang="en-US" dirty="0"/>
          </a:p>
        </p:txBody>
      </p:sp>
      <p:sp>
        <p:nvSpPr>
          <p:cNvPr id="5" name="Footer Placeholder 4"/>
          <p:cNvSpPr>
            <a:spLocks noGrp="1"/>
          </p:cNvSpPr>
          <p:nvPr>
            <p:ph type="ftr" sz="quarter" idx="11"/>
          </p:nvPr>
        </p:nvSpPr>
        <p:spPr/>
        <p:txBody>
          <a:bodyPr/>
          <a:lstStyle/>
          <a:p>
            <a:r>
              <a:rPr lang="ar-DZ"/>
              <a:t>طرفاية وسيلة- عبان رمضان-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2957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B42AA60-2379-4F9B-8DDD-BAEE7D4C948B}"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00F46AF-8BA2-462C-BC30-1C68589BA69F}" type="datetime1">
              <a:rPr lang="en-US" smtClean="0"/>
              <a:t>5/30/2020</a:t>
            </a:fld>
            <a:endParaRPr lang="en-US" dirty="0"/>
          </a:p>
        </p:txBody>
      </p:sp>
      <p:sp>
        <p:nvSpPr>
          <p:cNvPr id="8" name="Footer Placeholder 7"/>
          <p:cNvSpPr>
            <a:spLocks noGrp="1"/>
          </p:cNvSpPr>
          <p:nvPr>
            <p:ph type="ftr" sz="quarter" idx="11"/>
          </p:nvPr>
        </p:nvSpPr>
        <p:spPr/>
        <p:txBody>
          <a:bodyPr/>
          <a:lstStyle/>
          <a:p>
            <a:r>
              <a:rPr lang="ar-DZ"/>
              <a:t>طرفاية وسيلة- عبان رمضان-</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ED4DD2-B15C-4B9D-98FD-D0C28567A70F}" type="datetime1">
              <a:rPr lang="en-US" smtClean="0"/>
              <a:t>5/30/2020</a:t>
            </a:fld>
            <a:endParaRPr lang="en-US" dirty="0"/>
          </a:p>
        </p:txBody>
      </p:sp>
      <p:sp>
        <p:nvSpPr>
          <p:cNvPr id="4" name="Footer Placeholder 3"/>
          <p:cNvSpPr>
            <a:spLocks noGrp="1"/>
          </p:cNvSpPr>
          <p:nvPr>
            <p:ph type="ftr" sz="quarter" idx="11"/>
          </p:nvPr>
        </p:nvSpPr>
        <p:spPr/>
        <p:txBody>
          <a:bodyPr/>
          <a:lstStyle/>
          <a:p>
            <a:r>
              <a:rPr lang="ar-DZ"/>
              <a:t>طرفاية وسيلة- عبان رمضان-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FC90650-EDA6-4BF3-BA0D-1CB652E37F6F}" type="datetime1">
              <a:rPr lang="en-US" smtClean="0"/>
              <a:t>5/30/2020</a:t>
            </a:fld>
            <a:endParaRPr lang="en-US" dirty="0"/>
          </a:p>
        </p:txBody>
      </p:sp>
      <p:sp>
        <p:nvSpPr>
          <p:cNvPr id="3" name="Footer Placeholder 2"/>
          <p:cNvSpPr>
            <a:spLocks noGrp="1"/>
          </p:cNvSpPr>
          <p:nvPr>
            <p:ph type="ftr" sz="quarter" idx="11"/>
          </p:nvPr>
        </p:nvSpPr>
        <p:spPr/>
        <p:txBody>
          <a:bodyPr/>
          <a:lstStyle/>
          <a:p>
            <a:r>
              <a:rPr lang="ar-DZ"/>
              <a:t>طرفاية وسيلة- عبان رمضان-</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C5418B-A881-426E-BAFA-B06E15A3F87F}"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C9D5A33-8FF1-4C53-94AE-B96BE81ABE32}" type="datetime1">
              <a:rPr lang="en-US" smtClean="0"/>
              <a:t>5/30/2020</a:t>
            </a:fld>
            <a:endParaRPr lang="en-US" dirty="0"/>
          </a:p>
        </p:txBody>
      </p:sp>
      <p:sp>
        <p:nvSpPr>
          <p:cNvPr id="6" name="Footer Placeholder 5"/>
          <p:cNvSpPr>
            <a:spLocks noGrp="1"/>
          </p:cNvSpPr>
          <p:nvPr>
            <p:ph type="ftr" sz="quarter" idx="11"/>
          </p:nvPr>
        </p:nvSpPr>
        <p:spPr/>
        <p:txBody>
          <a:bodyPr/>
          <a:lstStyle/>
          <a:p>
            <a:r>
              <a:rPr lang="ar-DZ"/>
              <a:t>طرفاية وسيلة- عبان رمضان-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8728D02-D457-4267-8A23-54B19F65F90C}" type="datetime1">
              <a:rPr lang="en-US" smtClean="0"/>
              <a:t>5/30/2020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DZ"/>
              <a:t>طرفاية وسيلة- عبان رمضان-</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23/05/2020</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extLst>
      <p:ext uri="{BB962C8B-B14F-4D97-AF65-F5344CB8AC3E}">
        <p14:creationId xmlns:p14="http://schemas.microsoft.com/office/powerpoint/2010/main" val="29981254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http://www.dondusang.tn/images/schema1.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8CD94E-34F4-4B45-99C8-270A459D89BE}"/>
              </a:ext>
            </a:extLst>
          </p:cNvPr>
          <p:cNvSpPr/>
          <p:nvPr/>
        </p:nvSpPr>
        <p:spPr>
          <a:xfrm>
            <a:off x="2014414" y="427704"/>
            <a:ext cx="8496944" cy="5309420"/>
          </a:xfrm>
          <a:prstGeom prst="rect">
            <a:avLst/>
          </a:prstGeom>
          <a:solidFill>
            <a:schemeClr val="accent2">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Organigramme : Bande perforée 4">
            <a:extLst>
              <a:ext uri="{FF2B5EF4-FFF2-40B4-BE49-F238E27FC236}">
                <a16:creationId xmlns:a16="http://schemas.microsoft.com/office/drawing/2014/main" id="{C58B4DF7-4972-424E-8929-D3396154930C}"/>
              </a:ext>
            </a:extLst>
          </p:cNvPr>
          <p:cNvSpPr/>
          <p:nvPr/>
        </p:nvSpPr>
        <p:spPr>
          <a:xfrm>
            <a:off x="2964426" y="1002889"/>
            <a:ext cx="6356555" cy="140109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graphicFrame>
        <p:nvGraphicFramePr>
          <p:cNvPr id="6" name="Tableau 5">
            <a:extLst>
              <a:ext uri="{FF2B5EF4-FFF2-40B4-BE49-F238E27FC236}">
                <a16:creationId xmlns:a16="http://schemas.microsoft.com/office/drawing/2014/main" id="{6A8A8263-1E69-4987-9B84-A30738E74B12}"/>
              </a:ext>
            </a:extLst>
          </p:cNvPr>
          <p:cNvGraphicFramePr>
            <a:graphicFrameLocks noGrp="1"/>
          </p:cNvGraphicFramePr>
          <p:nvPr>
            <p:extLst>
              <p:ext uri="{D42A27DB-BD31-4B8C-83A1-F6EECF244321}">
                <p14:modId xmlns:p14="http://schemas.microsoft.com/office/powerpoint/2010/main" val="443592262"/>
              </p:ext>
            </p:extLst>
          </p:nvPr>
        </p:nvGraphicFramePr>
        <p:xfrm>
          <a:off x="3097162" y="1406986"/>
          <a:ext cx="6130412" cy="510304"/>
        </p:xfrm>
        <a:graphic>
          <a:graphicData uri="http://schemas.openxmlformats.org/drawingml/2006/table">
            <a:tbl>
              <a:tblPr>
                <a:tableStyleId>{5C22544A-7EE6-4342-B048-85BDC9FD1C3A}</a:tableStyleId>
              </a:tblPr>
              <a:tblGrid>
                <a:gridCol w="6130412">
                  <a:extLst>
                    <a:ext uri="{9D8B030D-6E8A-4147-A177-3AD203B41FA5}">
                      <a16:colId xmlns:a16="http://schemas.microsoft.com/office/drawing/2014/main" val="1791296751"/>
                    </a:ext>
                  </a:extLst>
                </a:gridCol>
              </a:tblGrid>
              <a:tr h="510304">
                <a:tc>
                  <a:txBody>
                    <a:bodyPr/>
                    <a:lstStyle/>
                    <a:p>
                      <a:pPr algn="r" rtl="1">
                        <a:lnSpc>
                          <a:spcPct val="115000"/>
                        </a:lnSpc>
                        <a:spcAft>
                          <a:spcPts val="1000"/>
                        </a:spcAft>
                      </a:pPr>
                      <a:r>
                        <a:rPr lang="ar-SA" sz="2800" dirty="0">
                          <a:effectLst/>
                        </a:rPr>
                        <a:t>المقطع التعلمي</a:t>
                      </a:r>
                      <a:r>
                        <a:rPr lang="fr-FR" sz="2800" dirty="0">
                          <a:effectLst/>
                        </a:rPr>
                        <a:t>: </a:t>
                      </a:r>
                      <a:r>
                        <a:rPr lang="ar-SA" sz="2800" dirty="0">
                          <a:effectLst/>
                        </a:rPr>
                        <a:t>التنسيق الوظيفي في العضوية</a:t>
                      </a:r>
                      <a:endParaRPr lang="fr-DZ" sz="2800"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tc>
                <a:extLst>
                  <a:ext uri="{0D108BD9-81ED-4DB2-BD59-A6C34878D82A}">
                    <a16:rowId xmlns:a16="http://schemas.microsoft.com/office/drawing/2014/main" val="2555314425"/>
                  </a:ext>
                </a:extLst>
              </a:tr>
            </a:tbl>
          </a:graphicData>
        </a:graphic>
      </p:graphicFrame>
      <p:sp>
        <p:nvSpPr>
          <p:cNvPr id="7" name="Organigramme : Bande perforée 6">
            <a:extLst>
              <a:ext uri="{FF2B5EF4-FFF2-40B4-BE49-F238E27FC236}">
                <a16:creationId xmlns:a16="http://schemas.microsoft.com/office/drawing/2014/main" id="{EF6E3CF3-DF1C-401F-909E-E03B13B90E03}"/>
              </a:ext>
            </a:extLst>
          </p:cNvPr>
          <p:cNvSpPr/>
          <p:nvPr/>
        </p:nvSpPr>
        <p:spPr>
          <a:xfrm>
            <a:off x="2713703" y="2698955"/>
            <a:ext cx="6607278" cy="140109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8" name="Organigramme : Bande perforée 7">
            <a:extLst>
              <a:ext uri="{FF2B5EF4-FFF2-40B4-BE49-F238E27FC236}">
                <a16:creationId xmlns:a16="http://schemas.microsoft.com/office/drawing/2014/main" id="{1EF2785F-CECD-449F-B231-FBE7F07C583C}"/>
              </a:ext>
            </a:extLst>
          </p:cNvPr>
          <p:cNvSpPr/>
          <p:nvPr/>
        </p:nvSpPr>
        <p:spPr>
          <a:xfrm>
            <a:off x="2620296" y="4395020"/>
            <a:ext cx="6607278" cy="120936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graphicFrame>
        <p:nvGraphicFramePr>
          <p:cNvPr id="9" name="Tableau 8">
            <a:extLst>
              <a:ext uri="{FF2B5EF4-FFF2-40B4-BE49-F238E27FC236}">
                <a16:creationId xmlns:a16="http://schemas.microsoft.com/office/drawing/2014/main" id="{65132599-596C-4EAE-AED7-36BA996650A3}"/>
              </a:ext>
            </a:extLst>
          </p:cNvPr>
          <p:cNvGraphicFramePr>
            <a:graphicFrameLocks noGrp="1"/>
          </p:cNvGraphicFramePr>
          <p:nvPr>
            <p:extLst>
              <p:ext uri="{D42A27DB-BD31-4B8C-83A1-F6EECF244321}">
                <p14:modId xmlns:p14="http://schemas.microsoft.com/office/powerpoint/2010/main" val="2126409315"/>
              </p:ext>
            </p:extLst>
          </p:nvPr>
        </p:nvGraphicFramePr>
        <p:xfrm>
          <a:off x="2871019" y="3185652"/>
          <a:ext cx="6213987" cy="558243"/>
        </p:xfrm>
        <a:graphic>
          <a:graphicData uri="http://schemas.openxmlformats.org/drawingml/2006/table">
            <a:tbl>
              <a:tblPr>
                <a:tableStyleId>{5C22544A-7EE6-4342-B048-85BDC9FD1C3A}</a:tableStyleId>
              </a:tblPr>
              <a:tblGrid>
                <a:gridCol w="6213987">
                  <a:extLst>
                    <a:ext uri="{9D8B030D-6E8A-4147-A177-3AD203B41FA5}">
                      <a16:colId xmlns:a16="http://schemas.microsoft.com/office/drawing/2014/main" val="321623578"/>
                    </a:ext>
                  </a:extLst>
                </a:gridCol>
              </a:tblGrid>
              <a:tr h="558243">
                <a:tc>
                  <a:txBody>
                    <a:bodyPr/>
                    <a:lstStyle/>
                    <a:p>
                      <a:pPr algn="r" rtl="1">
                        <a:lnSpc>
                          <a:spcPct val="115000"/>
                        </a:lnSpc>
                        <a:spcAft>
                          <a:spcPts val="1000"/>
                        </a:spcAft>
                      </a:pPr>
                      <a:r>
                        <a:rPr lang="ar-DZ" sz="2800" dirty="0">
                          <a:effectLst/>
                        </a:rPr>
                        <a:t>المقطع البيداغوجي الثاني: </a:t>
                      </a:r>
                      <a:r>
                        <a:rPr lang="ar-DZ" sz="2800" kern="1200" dirty="0">
                          <a:effectLst/>
                        </a:rPr>
                        <a:t> </a:t>
                      </a:r>
                      <a:r>
                        <a:rPr lang="ar-DZ" sz="2800" dirty="0">
                          <a:effectLst/>
                        </a:rPr>
                        <a:t>الاستجابة المناعية</a:t>
                      </a:r>
                      <a:endParaRPr lang="fr-DZ" sz="2800"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tc>
                <a:extLst>
                  <a:ext uri="{0D108BD9-81ED-4DB2-BD59-A6C34878D82A}">
                    <a16:rowId xmlns:a16="http://schemas.microsoft.com/office/drawing/2014/main" val="4152729247"/>
                  </a:ext>
                </a:extLst>
              </a:tr>
            </a:tbl>
          </a:graphicData>
        </a:graphic>
      </p:graphicFrame>
      <p:graphicFrame>
        <p:nvGraphicFramePr>
          <p:cNvPr id="10" name="Tableau 9">
            <a:extLst>
              <a:ext uri="{FF2B5EF4-FFF2-40B4-BE49-F238E27FC236}">
                <a16:creationId xmlns:a16="http://schemas.microsoft.com/office/drawing/2014/main" id="{CC117BA1-990B-42F4-89E9-964FCA284B39}"/>
              </a:ext>
            </a:extLst>
          </p:cNvPr>
          <p:cNvGraphicFramePr>
            <a:graphicFrameLocks noGrp="1"/>
          </p:cNvGraphicFramePr>
          <p:nvPr>
            <p:extLst>
              <p:ext uri="{D42A27DB-BD31-4B8C-83A1-F6EECF244321}">
                <p14:modId xmlns:p14="http://schemas.microsoft.com/office/powerpoint/2010/main" val="288663677"/>
              </p:ext>
            </p:extLst>
          </p:nvPr>
        </p:nvGraphicFramePr>
        <p:xfrm>
          <a:off x="2816941" y="4720581"/>
          <a:ext cx="6213987" cy="558243"/>
        </p:xfrm>
        <a:graphic>
          <a:graphicData uri="http://schemas.openxmlformats.org/drawingml/2006/table">
            <a:tbl>
              <a:tblPr>
                <a:tableStyleId>{5C22544A-7EE6-4342-B048-85BDC9FD1C3A}</a:tableStyleId>
              </a:tblPr>
              <a:tblGrid>
                <a:gridCol w="6213987">
                  <a:extLst>
                    <a:ext uri="{9D8B030D-6E8A-4147-A177-3AD203B41FA5}">
                      <a16:colId xmlns:a16="http://schemas.microsoft.com/office/drawing/2014/main" val="321623578"/>
                    </a:ext>
                  </a:extLst>
                </a:gridCol>
              </a:tblGrid>
              <a:tr h="558243">
                <a:tc>
                  <a:txBody>
                    <a:bodyPr/>
                    <a:lstStyle/>
                    <a:p>
                      <a:pPr algn="r" rtl="1">
                        <a:lnSpc>
                          <a:spcPct val="115000"/>
                        </a:lnSpc>
                        <a:spcAft>
                          <a:spcPts val="1000"/>
                        </a:spcAft>
                      </a:pPr>
                      <a:r>
                        <a:rPr lang="ar-DZ" sz="2800" b="1" kern="1200" dirty="0">
                          <a:solidFill>
                            <a:schemeClr val="dk1"/>
                          </a:solidFill>
                          <a:effectLst/>
                          <a:latin typeface="+mn-lt"/>
                          <a:ea typeface="+mn-ea"/>
                          <a:cs typeface="+mn-cs"/>
                        </a:rPr>
                        <a:t>المورد المعرفي:  الذات </a:t>
                      </a:r>
                      <a:r>
                        <a:rPr lang="ar-DZ" sz="2800" b="1" kern="1200" dirty="0" err="1">
                          <a:solidFill>
                            <a:schemeClr val="dk1"/>
                          </a:solidFill>
                          <a:effectLst/>
                          <a:latin typeface="+mn-lt"/>
                          <a:ea typeface="+mn-ea"/>
                          <a:cs typeface="+mn-cs"/>
                        </a:rPr>
                        <a:t>واللاذات</a:t>
                      </a:r>
                      <a:r>
                        <a:rPr lang="ar-DZ" sz="2800" b="1" kern="1200" dirty="0">
                          <a:solidFill>
                            <a:schemeClr val="dk1"/>
                          </a:solidFill>
                          <a:effectLst/>
                          <a:latin typeface="+mn-lt"/>
                          <a:ea typeface="+mn-ea"/>
                          <a:cs typeface="+mn-cs"/>
                        </a:rPr>
                        <a:t>.</a:t>
                      </a:r>
                      <a:endParaRPr lang="fr-DZ" sz="2800"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tc>
                <a:extLst>
                  <a:ext uri="{0D108BD9-81ED-4DB2-BD59-A6C34878D82A}">
                    <a16:rowId xmlns:a16="http://schemas.microsoft.com/office/drawing/2014/main" val="4152729247"/>
                  </a:ext>
                </a:extLst>
              </a:tr>
            </a:tbl>
          </a:graphicData>
        </a:graphic>
      </p:graphicFrame>
      <p:sp>
        <p:nvSpPr>
          <p:cNvPr id="2" name="Espace réservé du pied de page 1">
            <a:extLst>
              <a:ext uri="{FF2B5EF4-FFF2-40B4-BE49-F238E27FC236}">
                <a16:creationId xmlns:a16="http://schemas.microsoft.com/office/drawing/2014/main" id="{360DA13E-48F4-453D-BB8E-B63D9EC49662}"/>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33686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25A4A8-C997-4685-922A-87B81F828FAC}"/>
              </a:ext>
            </a:extLst>
          </p:cNvPr>
          <p:cNvPicPr>
            <a:picLocks noChangeAspect="1"/>
          </p:cNvPicPr>
          <p:nvPr/>
        </p:nvPicPr>
        <p:blipFill>
          <a:blip r:embed="rId2"/>
          <a:stretch>
            <a:fillRect/>
          </a:stretch>
        </p:blipFill>
        <p:spPr>
          <a:xfrm>
            <a:off x="0" y="0"/>
            <a:ext cx="12191999" cy="6858000"/>
          </a:xfrm>
          <a:prstGeom prst="rect">
            <a:avLst/>
          </a:prstGeom>
        </p:spPr>
      </p:pic>
      <p:sp>
        <p:nvSpPr>
          <p:cNvPr id="4" name="Espace réservé du pied de page 3">
            <a:extLst>
              <a:ext uri="{FF2B5EF4-FFF2-40B4-BE49-F238E27FC236}">
                <a16:creationId xmlns:a16="http://schemas.microsoft.com/office/drawing/2014/main" id="{D7199A38-D4EA-43FF-9BCD-64B8CA523FD6}"/>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37411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E83752D-99A0-4038-87EF-9BBE533AD5A5}"/>
              </a:ext>
            </a:extLst>
          </p:cNvPr>
          <p:cNvPicPr>
            <a:picLocks noChangeAspect="1"/>
          </p:cNvPicPr>
          <p:nvPr/>
        </p:nvPicPr>
        <p:blipFill>
          <a:blip r:embed="rId2"/>
          <a:stretch>
            <a:fillRect/>
          </a:stretch>
        </p:blipFill>
        <p:spPr>
          <a:xfrm>
            <a:off x="0" y="0"/>
            <a:ext cx="12192000" cy="6858000"/>
          </a:xfrm>
          <a:prstGeom prst="rect">
            <a:avLst/>
          </a:prstGeom>
        </p:spPr>
      </p:pic>
      <p:sp>
        <p:nvSpPr>
          <p:cNvPr id="4" name="Espace réservé du pied de page 3">
            <a:extLst>
              <a:ext uri="{FF2B5EF4-FFF2-40B4-BE49-F238E27FC236}">
                <a16:creationId xmlns:a16="http://schemas.microsoft.com/office/drawing/2014/main" id="{4C2F676E-A5BA-4D34-9581-211627DCA603}"/>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405332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EA861A-74CB-4902-B2E9-523175A70183}"/>
              </a:ext>
            </a:extLst>
          </p:cNvPr>
          <p:cNvPicPr>
            <a:picLocks noChangeAspect="1"/>
          </p:cNvPicPr>
          <p:nvPr/>
        </p:nvPicPr>
        <p:blipFill>
          <a:blip r:embed="rId2"/>
          <a:stretch>
            <a:fillRect/>
          </a:stretch>
        </p:blipFill>
        <p:spPr>
          <a:xfrm>
            <a:off x="0" y="0"/>
            <a:ext cx="12192000" cy="6857999"/>
          </a:xfrm>
          <a:prstGeom prst="rect">
            <a:avLst/>
          </a:prstGeom>
        </p:spPr>
      </p:pic>
      <p:sp>
        <p:nvSpPr>
          <p:cNvPr id="4" name="Espace réservé du pied de page 3">
            <a:extLst>
              <a:ext uri="{FF2B5EF4-FFF2-40B4-BE49-F238E27FC236}">
                <a16:creationId xmlns:a16="http://schemas.microsoft.com/office/drawing/2014/main" id="{D053D3BD-4946-4E7D-A038-152E1BCBCDDA}"/>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293322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096000" y="5352076"/>
            <a:ext cx="2848838" cy="8156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4" name="Rectangle 53"/>
          <p:cNvSpPr/>
          <p:nvPr/>
        </p:nvSpPr>
        <p:spPr>
          <a:xfrm>
            <a:off x="6103155" y="4494916"/>
            <a:ext cx="2834528" cy="8156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9" name="Rectangle 38"/>
          <p:cNvSpPr/>
          <p:nvPr/>
        </p:nvSpPr>
        <p:spPr>
          <a:xfrm>
            <a:off x="6096001" y="3646341"/>
            <a:ext cx="2834528" cy="8156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2" name="Organigramme : Connecteur 61"/>
          <p:cNvSpPr/>
          <p:nvPr/>
        </p:nvSpPr>
        <p:spPr>
          <a:xfrm>
            <a:off x="8112225" y="3669027"/>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1" name="Organigramme : Connecteur 90"/>
          <p:cNvSpPr/>
          <p:nvPr/>
        </p:nvSpPr>
        <p:spPr>
          <a:xfrm>
            <a:off x="6240017" y="3669027"/>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2" name="Organigramme : Connecteur 101"/>
          <p:cNvSpPr/>
          <p:nvPr/>
        </p:nvSpPr>
        <p:spPr>
          <a:xfrm>
            <a:off x="7248129" y="4581129"/>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3" name="Organigramme : Connecteur 102"/>
          <p:cNvSpPr/>
          <p:nvPr/>
        </p:nvSpPr>
        <p:spPr>
          <a:xfrm>
            <a:off x="6240017" y="4581129"/>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4" name="Organigramme : Connecteur 103"/>
          <p:cNvSpPr/>
          <p:nvPr/>
        </p:nvSpPr>
        <p:spPr>
          <a:xfrm>
            <a:off x="6240017" y="5445225"/>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5" name="Organigramme : Connecteur 104"/>
          <p:cNvSpPr/>
          <p:nvPr/>
        </p:nvSpPr>
        <p:spPr>
          <a:xfrm>
            <a:off x="7248129" y="5445225"/>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6" name="Organigramme : Connecteur 105"/>
          <p:cNvSpPr/>
          <p:nvPr/>
        </p:nvSpPr>
        <p:spPr>
          <a:xfrm>
            <a:off x="8064219" y="5445225"/>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0" name="Organigramme : Connecteur 99"/>
          <p:cNvSpPr/>
          <p:nvPr/>
        </p:nvSpPr>
        <p:spPr>
          <a:xfrm>
            <a:off x="7248129" y="5445225"/>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1" name="Organigramme : Connecteur 100"/>
          <p:cNvSpPr/>
          <p:nvPr/>
        </p:nvSpPr>
        <p:spPr>
          <a:xfrm>
            <a:off x="6240017" y="5445225"/>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4" name="Organigramme : Connecteur 93"/>
          <p:cNvSpPr/>
          <p:nvPr/>
        </p:nvSpPr>
        <p:spPr>
          <a:xfrm>
            <a:off x="7248129" y="4581129"/>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5" name="Organigramme : Connecteur 94"/>
          <p:cNvSpPr/>
          <p:nvPr/>
        </p:nvSpPr>
        <p:spPr>
          <a:xfrm>
            <a:off x="6240017" y="4581129"/>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 name="タイトル 2"/>
          <p:cNvSpPr>
            <a:spLocks noGrp="1"/>
          </p:cNvSpPr>
          <p:nvPr>
            <p:ph type="title"/>
          </p:nvPr>
        </p:nvSpPr>
        <p:spPr>
          <a:xfrm>
            <a:off x="-336715" y="-11393"/>
            <a:ext cx="10971848" cy="822722"/>
          </a:xfrm>
        </p:spPr>
        <p:txBody>
          <a:bodyPr>
            <a:normAutofit/>
          </a:bodyPr>
          <a:lstStyle/>
          <a:p>
            <a:pPr algn="ctr" rtl="1"/>
            <a:r>
              <a:rPr lang="ar-DZ" altLang="ja-JP" sz="2933" u="sng" dirty="0">
                <a:latin typeface="Tahoma" panose="020B0604030504040204" pitchFamily="34" charset="0"/>
                <a:ea typeface="Tahoma" panose="020B0604030504040204" pitchFamily="34" charset="0"/>
                <a:cs typeface="Tahoma" panose="020B0604030504040204" pitchFamily="34" charset="0"/>
              </a:rPr>
              <a:t>نـــــــــــــ</a:t>
            </a:r>
            <a:r>
              <a:rPr kumimoji="1" lang="ar-DZ" altLang="ja-JP" sz="2933" u="sng" dirty="0">
                <a:latin typeface="Tahoma" panose="020B0604030504040204" pitchFamily="34" charset="0"/>
                <a:ea typeface="Tahoma" panose="020B0604030504040204" pitchFamily="34" charset="0"/>
                <a:cs typeface="Tahoma" panose="020B0604030504040204" pitchFamily="34" charset="0"/>
              </a:rPr>
              <a:t>قل الدم</a:t>
            </a:r>
            <a:endParaRPr kumimoji="1" lang="ja-JP" altLang="en-US" sz="2933" u="sng" dirty="0">
              <a:latin typeface="Tahoma" panose="020B0604030504040204" pitchFamily="34" charset="0"/>
              <a:cs typeface="Tahoma" panose="020B0604030504040204" pitchFamily="34" charset="0"/>
            </a:endParaRPr>
          </a:p>
        </p:txBody>
      </p:sp>
      <p:sp>
        <p:nvSpPr>
          <p:cNvPr id="11" name="テキスト プレースホルダー 10"/>
          <p:cNvSpPr>
            <a:spLocks noGrp="1"/>
          </p:cNvSpPr>
          <p:nvPr>
            <p:ph type="body" sz="quarter" idx="13"/>
          </p:nvPr>
        </p:nvSpPr>
        <p:spPr>
          <a:xfrm>
            <a:off x="6672065" y="740702"/>
            <a:ext cx="5519407" cy="480053"/>
          </a:xfrm>
        </p:spPr>
        <p:txBody>
          <a:bodyPr>
            <a:noAutofit/>
          </a:bodyPr>
          <a:lstStyle/>
          <a:p>
            <a:pPr rtl="1"/>
            <a:r>
              <a:rPr lang="ar-DZ" sz="2400" u="sng" dirty="0">
                <a:solidFill>
                  <a:srgbClr val="FF0000"/>
                </a:solidFill>
                <a:latin typeface="Tahoma" panose="020B0604030504040204" pitchFamily="34" charset="0"/>
                <a:ea typeface="Tahoma" panose="020B0604030504040204" pitchFamily="34" charset="0"/>
                <a:cs typeface="Tahoma" panose="020B0604030504040204" pitchFamily="34" charset="0"/>
              </a:rPr>
              <a:t>تحديد الزمر الدموية في نظام الـ</a:t>
            </a:r>
            <a:r>
              <a:rPr lang="fr-FR" sz="2400" u="sng" dirty="0">
                <a:solidFill>
                  <a:srgbClr val="FF0000"/>
                </a:solidFill>
                <a:latin typeface="Tahoma" panose="020B0604030504040204" pitchFamily="34" charset="0"/>
                <a:ea typeface="Tahoma" panose="020B0604030504040204" pitchFamily="34" charset="0"/>
                <a:cs typeface="Tahoma" panose="020B0604030504040204" pitchFamily="34" charset="0"/>
              </a:rPr>
              <a:t>ABO</a:t>
            </a:r>
            <a:endParaRPr lang="ar-DZ" sz="2400"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43339" y="1364771"/>
            <a:ext cx="11665296" cy="830997"/>
          </a:xfrm>
          <a:prstGeom prst="rect">
            <a:avLst/>
          </a:prstGeom>
        </p:spPr>
        <p:txBody>
          <a:bodyPr wrap="square">
            <a:spAutoFit/>
          </a:bodyPr>
          <a:lstStyle/>
          <a:p>
            <a:pPr algn="r" rtl="1"/>
            <a:r>
              <a:rPr lang="ar-DZ" sz="2400" dirty="0">
                <a:solidFill>
                  <a:srgbClr val="FF0000"/>
                </a:solidFill>
                <a:latin typeface="Hacen Tunisia Bold" panose="02000000000000000000" pitchFamily="2" charset="-78"/>
                <a:cs typeface="Hacen Tunisia Bold" panose="02000000000000000000" pitchFamily="2" charset="-78"/>
              </a:rPr>
              <a:t>لا </a:t>
            </a:r>
            <a:r>
              <a:rPr lang="ar-DZ" sz="2400" dirty="0">
                <a:latin typeface="Hacen Tunisia Bold" panose="02000000000000000000" pitchFamily="2" charset="-78"/>
                <a:cs typeface="Hacen Tunisia Bold" panose="02000000000000000000" pitchFamily="2" charset="-78"/>
              </a:rPr>
              <a:t>يتم نقل الدم من شخص إلى آخر الا اذا كانا متوافقين, ويتم تحديد تفاعلات عدم التوافق باختبار طبي بسيط, يتم من خلاله تحديد زمرة الدم التي ينتمي إليها الشخص و تتم حسب الطريقة التالية</a:t>
            </a:r>
            <a:r>
              <a:rPr lang="fr-FR" sz="2400" dirty="0">
                <a:solidFill>
                  <a:srgbClr val="BBFF02"/>
                </a:solidFill>
                <a:latin typeface="Hacen Tunisia Bold" panose="02000000000000000000" pitchFamily="2" charset="-78"/>
                <a:cs typeface="Hacen Tunisia Bold" panose="02000000000000000000" pitchFamily="2" charset="-78"/>
              </a:rPr>
              <a:t>:</a:t>
            </a:r>
          </a:p>
        </p:txBody>
      </p:sp>
      <p:sp>
        <p:nvSpPr>
          <p:cNvPr id="34" name="Rectangle 33"/>
          <p:cNvSpPr/>
          <p:nvPr/>
        </p:nvSpPr>
        <p:spPr>
          <a:xfrm>
            <a:off x="6097431" y="2806352"/>
            <a:ext cx="2834528" cy="8156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5" name="Organigramme : Connecteur 34"/>
          <p:cNvSpPr/>
          <p:nvPr/>
        </p:nvSpPr>
        <p:spPr>
          <a:xfrm>
            <a:off x="6240017" y="2852937"/>
            <a:ext cx="695459" cy="67828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6" name="Organigramme : Connecteur 35"/>
          <p:cNvSpPr/>
          <p:nvPr/>
        </p:nvSpPr>
        <p:spPr>
          <a:xfrm>
            <a:off x="7222407" y="2847851"/>
            <a:ext cx="695459" cy="67828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7" name="Organigramme : Connecteur 36"/>
          <p:cNvSpPr/>
          <p:nvPr/>
        </p:nvSpPr>
        <p:spPr>
          <a:xfrm>
            <a:off x="8053810" y="2855006"/>
            <a:ext cx="695459" cy="67828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cxnSp>
        <p:nvCxnSpPr>
          <p:cNvPr id="63" name="Connecteur droit 62"/>
          <p:cNvCxnSpPr/>
          <p:nvPr/>
        </p:nvCxnSpPr>
        <p:spPr>
          <a:xfrm>
            <a:off x="7189018" y="2943727"/>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4" name="Connecteur droit 63"/>
          <p:cNvCxnSpPr/>
          <p:nvPr/>
        </p:nvCxnSpPr>
        <p:spPr>
          <a:xfrm>
            <a:off x="8011835" y="2942296"/>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5" name="Connecteur droit 64"/>
          <p:cNvCxnSpPr/>
          <p:nvPr/>
        </p:nvCxnSpPr>
        <p:spPr>
          <a:xfrm>
            <a:off x="8018990" y="3747941"/>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6" name="Connecteur droit 65"/>
          <p:cNvCxnSpPr/>
          <p:nvPr/>
        </p:nvCxnSpPr>
        <p:spPr>
          <a:xfrm>
            <a:off x="8008973" y="4639445"/>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7" name="Connecteur droit 66"/>
          <p:cNvCxnSpPr/>
          <p:nvPr/>
        </p:nvCxnSpPr>
        <p:spPr>
          <a:xfrm>
            <a:off x="8033300" y="5513778"/>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8" name="Connecteur droit 67"/>
          <p:cNvCxnSpPr/>
          <p:nvPr/>
        </p:nvCxnSpPr>
        <p:spPr>
          <a:xfrm>
            <a:off x="7176139" y="3755096"/>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9" name="Connecteur droit 68"/>
          <p:cNvCxnSpPr/>
          <p:nvPr/>
        </p:nvCxnSpPr>
        <p:spPr>
          <a:xfrm>
            <a:off x="7166123" y="4646601"/>
            <a:ext cx="0" cy="4808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70" name="Connecteur droit 69"/>
          <p:cNvCxnSpPr/>
          <p:nvPr/>
        </p:nvCxnSpPr>
        <p:spPr>
          <a:xfrm>
            <a:off x="7190449" y="5520933"/>
            <a:ext cx="0" cy="480811"/>
          </a:xfrm>
          <a:prstGeom prst="line">
            <a:avLst/>
          </a:prstGeom>
          <a:ln/>
        </p:spPr>
        <p:style>
          <a:lnRef idx="2">
            <a:schemeClr val="accent6"/>
          </a:lnRef>
          <a:fillRef idx="0">
            <a:schemeClr val="accent6"/>
          </a:fillRef>
          <a:effectRef idx="1">
            <a:schemeClr val="accent6"/>
          </a:effectRef>
          <a:fontRef idx="minor">
            <a:schemeClr val="tx1"/>
          </a:fontRef>
        </p:style>
      </p:cxnSp>
      <p:sp>
        <p:nvSpPr>
          <p:cNvPr id="71" name="Rectangle 70"/>
          <p:cNvSpPr/>
          <p:nvPr/>
        </p:nvSpPr>
        <p:spPr>
          <a:xfrm>
            <a:off x="8064781" y="2351298"/>
            <a:ext cx="858592" cy="4106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solidFill>
                  <a:srgbClr val="C00000"/>
                </a:solidFill>
                <a:latin typeface="Hacen Tunisia" panose="02000000000000000000" pitchFamily="2" charset="-78"/>
                <a:cs typeface="Hacen Tunisia" panose="02000000000000000000" pitchFamily="2" charset="-78"/>
              </a:rPr>
              <a:t>مضاد</a:t>
            </a:r>
            <a:r>
              <a:rPr lang="fr-FR" sz="1200" dirty="0">
                <a:solidFill>
                  <a:srgbClr val="C00000"/>
                </a:solidFill>
                <a:latin typeface="Hacen Tunisia" panose="02000000000000000000" pitchFamily="2" charset="-78"/>
                <a:cs typeface="Hacen Tunisia" panose="02000000000000000000" pitchFamily="2" charset="-78"/>
              </a:rPr>
              <a:t> </a:t>
            </a:r>
            <a:r>
              <a:rPr lang="fr-FR" sz="1333" dirty="0">
                <a:solidFill>
                  <a:srgbClr val="C00000"/>
                </a:solidFill>
                <a:latin typeface="Rockwell Extra Bold" panose="02060903040505020403" pitchFamily="18" charset="0"/>
                <a:cs typeface="Hacen Tunisia" panose="02000000000000000000" pitchFamily="2" charset="-78"/>
              </a:rPr>
              <a:t>A </a:t>
            </a:r>
          </a:p>
        </p:txBody>
      </p:sp>
      <p:sp>
        <p:nvSpPr>
          <p:cNvPr id="72" name="Rectangle 71"/>
          <p:cNvSpPr/>
          <p:nvPr/>
        </p:nvSpPr>
        <p:spPr>
          <a:xfrm>
            <a:off x="7189018" y="2349868"/>
            <a:ext cx="857161" cy="4106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solidFill>
                  <a:srgbClr val="C00000"/>
                </a:solidFill>
                <a:latin typeface="Hacen Tunisia" panose="02000000000000000000" pitchFamily="2" charset="-78"/>
                <a:cs typeface="Hacen Tunisia" panose="02000000000000000000" pitchFamily="2" charset="-78"/>
              </a:rPr>
              <a:t>مضاد</a:t>
            </a:r>
            <a:r>
              <a:rPr lang="fr-FR" sz="1200" dirty="0">
                <a:solidFill>
                  <a:srgbClr val="C00000"/>
                </a:solidFill>
                <a:latin typeface="Hacen Tunisia" panose="02000000000000000000" pitchFamily="2" charset="-78"/>
                <a:cs typeface="Hacen Tunisia" panose="02000000000000000000" pitchFamily="2" charset="-78"/>
              </a:rPr>
              <a:t> </a:t>
            </a:r>
            <a:r>
              <a:rPr lang="fr-FR" sz="1333" dirty="0">
                <a:solidFill>
                  <a:srgbClr val="C00000"/>
                </a:solidFill>
                <a:latin typeface="Rockwell Extra Bold" panose="02060903040505020403" pitchFamily="18" charset="0"/>
                <a:cs typeface="Hacen Tunisia" panose="02000000000000000000" pitchFamily="2" charset="-78"/>
              </a:rPr>
              <a:t>B</a:t>
            </a:r>
          </a:p>
        </p:txBody>
      </p:sp>
      <p:sp>
        <p:nvSpPr>
          <p:cNvPr id="73" name="Rectangle 72"/>
          <p:cNvSpPr/>
          <p:nvPr/>
        </p:nvSpPr>
        <p:spPr>
          <a:xfrm>
            <a:off x="6096001" y="2348437"/>
            <a:ext cx="1064397" cy="4106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solidFill>
                  <a:srgbClr val="C00000"/>
                </a:solidFill>
                <a:latin typeface="Hacen Tunisia" panose="02000000000000000000" pitchFamily="2" charset="-78"/>
                <a:cs typeface="Hacen Tunisia" panose="02000000000000000000" pitchFamily="2" charset="-78"/>
              </a:rPr>
              <a:t>مضاد</a:t>
            </a:r>
            <a:r>
              <a:rPr lang="fr-FR" sz="1200" dirty="0">
                <a:solidFill>
                  <a:srgbClr val="C00000"/>
                </a:solidFill>
                <a:latin typeface="Hacen Tunisia" panose="02000000000000000000" pitchFamily="2" charset="-78"/>
                <a:cs typeface="Hacen Tunisia" panose="02000000000000000000" pitchFamily="2" charset="-78"/>
              </a:rPr>
              <a:t> </a:t>
            </a:r>
            <a:r>
              <a:rPr lang="fr-FR" sz="1333" dirty="0">
                <a:solidFill>
                  <a:srgbClr val="C00000"/>
                </a:solidFill>
                <a:latin typeface="Rockwell Extra Bold" panose="02060903040505020403" pitchFamily="18" charset="0"/>
                <a:cs typeface="Hacen Tunisia" panose="02000000000000000000" pitchFamily="2" charset="-78"/>
              </a:rPr>
              <a:t>A</a:t>
            </a:r>
            <a:r>
              <a:rPr lang="ar-DZ" sz="1333" dirty="0">
                <a:solidFill>
                  <a:srgbClr val="C00000"/>
                </a:solidFill>
                <a:latin typeface="Rockwell Extra Bold" panose="02060903040505020403" pitchFamily="18" charset="0"/>
                <a:cs typeface="Hacen Tunisia" panose="02000000000000000000" pitchFamily="2" charset="-78"/>
              </a:rPr>
              <a:t>و</a:t>
            </a:r>
            <a:r>
              <a:rPr lang="fr-FR" sz="1333" dirty="0">
                <a:solidFill>
                  <a:srgbClr val="C00000"/>
                </a:solidFill>
                <a:latin typeface="Rockwell Extra Bold" panose="02060903040505020403" pitchFamily="18" charset="0"/>
                <a:cs typeface="Hacen Tunisia" panose="02000000000000000000" pitchFamily="2" charset="-78"/>
              </a:rPr>
              <a:t>B</a:t>
            </a:r>
          </a:p>
        </p:txBody>
      </p:sp>
      <p:sp>
        <p:nvSpPr>
          <p:cNvPr id="74" name="Rectangle 73"/>
          <p:cNvSpPr/>
          <p:nvPr/>
        </p:nvSpPr>
        <p:spPr>
          <a:xfrm>
            <a:off x="8947700" y="2349868"/>
            <a:ext cx="1550481" cy="4106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solidFill>
                  <a:srgbClr val="C00000"/>
                </a:solidFill>
                <a:latin typeface="Hacen Tunisia" panose="02000000000000000000" pitchFamily="2" charset="-78"/>
                <a:cs typeface="Hacen Tunisia" panose="02000000000000000000" pitchFamily="2" charset="-78"/>
              </a:rPr>
              <a:t>الزمرة الدموية</a:t>
            </a:r>
            <a:endParaRPr lang="fr-FR" sz="1333" dirty="0">
              <a:solidFill>
                <a:srgbClr val="C00000"/>
              </a:solidFill>
              <a:latin typeface="Rockwell Extra Bold" panose="02060903040505020403" pitchFamily="18" charset="0"/>
              <a:cs typeface="Hacen Tunisia" panose="02000000000000000000" pitchFamily="2" charset="-78"/>
            </a:endParaRPr>
          </a:p>
        </p:txBody>
      </p:sp>
      <p:sp>
        <p:nvSpPr>
          <p:cNvPr id="75" name="Rectangle 74"/>
          <p:cNvSpPr/>
          <p:nvPr/>
        </p:nvSpPr>
        <p:spPr>
          <a:xfrm>
            <a:off x="8963441" y="2806351"/>
            <a:ext cx="1550481" cy="815662"/>
          </a:xfrm>
          <a:prstGeom prst="rect">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rPr>
              <a:t>O</a:t>
            </a:r>
            <a:endParaRPr lang="fr-FR" sz="2667"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endParaRPr>
          </a:p>
        </p:txBody>
      </p:sp>
      <p:sp>
        <p:nvSpPr>
          <p:cNvPr id="76" name="Rectangle 75"/>
          <p:cNvSpPr/>
          <p:nvPr/>
        </p:nvSpPr>
        <p:spPr>
          <a:xfrm>
            <a:off x="8962010" y="3660651"/>
            <a:ext cx="1550481" cy="802783"/>
          </a:xfrm>
          <a:prstGeom prst="rect">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rPr>
              <a:t>A</a:t>
            </a:r>
            <a:endParaRPr lang="fr-FR" sz="2667"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endParaRPr>
          </a:p>
        </p:txBody>
      </p:sp>
      <p:sp>
        <p:nvSpPr>
          <p:cNvPr id="77" name="Rectangle 76"/>
          <p:cNvSpPr/>
          <p:nvPr/>
        </p:nvSpPr>
        <p:spPr>
          <a:xfrm>
            <a:off x="8976321" y="4509225"/>
            <a:ext cx="1533183" cy="802783"/>
          </a:xfrm>
          <a:prstGeom prst="rect">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rPr>
              <a:t>B</a:t>
            </a:r>
            <a:endParaRPr lang="fr-FR" sz="2667"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endParaRPr>
          </a:p>
        </p:txBody>
      </p:sp>
      <p:sp>
        <p:nvSpPr>
          <p:cNvPr id="78" name="Rectangle 77"/>
          <p:cNvSpPr/>
          <p:nvPr/>
        </p:nvSpPr>
        <p:spPr>
          <a:xfrm>
            <a:off x="8976320" y="5349214"/>
            <a:ext cx="1550481" cy="802783"/>
          </a:xfrm>
          <a:prstGeom prst="rect">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rPr>
              <a:t>A B</a:t>
            </a:r>
            <a:endParaRPr lang="fr-FR" sz="2667"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cs typeface="Hacen Tunisia" panose="02000000000000000000" pitchFamily="2" charset="-78"/>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2276872"/>
            <a:ext cx="1746250" cy="1746250"/>
          </a:xfrm>
          <a:prstGeom prst="rect">
            <a:avLst/>
          </a:prstGeom>
          <a:ln>
            <a:solidFill>
              <a:srgbClr val="BBFF02"/>
            </a:solidFill>
          </a:ln>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2276872"/>
            <a:ext cx="1776197" cy="1728192"/>
          </a:xfrm>
          <a:prstGeom prst="rect">
            <a:avLst/>
          </a:prstGeom>
          <a:ln>
            <a:solidFill>
              <a:srgbClr val="BBFF02"/>
            </a:solidFill>
          </a:ln>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60" y="2276872"/>
            <a:ext cx="1750053" cy="1750053"/>
          </a:xfrm>
          <a:prstGeom prst="rect">
            <a:avLst/>
          </a:prstGeom>
          <a:ln>
            <a:solidFill>
              <a:srgbClr val="BBFF02"/>
            </a:solidFill>
          </a:ln>
        </p:spPr>
      </p:pic>
      <p:sp>
        <p:nvSpPr>
          <p:cNvPr id="14" name="Rectangle 13"/>
          <p:cNvSpPr/>
          <p:nvPr/>
        </p:nvSpPr>
        <p:spPr>
          <a:xfrm>
            <a:off x="335360" y="3621022"/>
            <a:ext cx="1728192" cy="336037"/>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Anti A</a:t>
            </a:r>
          </a:p>
        </p:txBody>
      </p:sp>
      <p:sp>
        <p:nvSpPr>
          <p:cNvPr id="79" name="Rectangle 78"/>
          <p:cNvSpPr/>
          <p:nvPr/>
        </p:nvSpPr>
        <p:spPr>
          <a:xfrm>
            <a:off x="2207568" y="3621022"/>
            <a:ext cx="1728192" cy="336037"/>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Anti B</a:t>
            </a:r>
          </a:p>
        </p:txBody>
      </p:sp>
      <p:sp>
        <p:nvSpPr>
          <p:cNvPr id="80" name="Rectangle 79"/>
          <p:cNvSpPr/>
          <p:nvPr/>
        </p:nvSpPr>
        <p:spPr>
          <a:xfrm>
            <a:off x="4079776" y="3621022"/>
            <a:ext cx="1776197" cy="336037"/>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Anti A B</a:t>
            </a:r>
          </a:p>
        </p:txBody>
      </p:sp>
      <p:sp>
        <p:nvSpPr>
          <p:cNvPr id="96" name="Organigramme : Connecteur 95"/>
          <p:cNvSpPr/>
          <p:nvPr/>
        </p:nvSpPr>
        <p:spPr>
          <a:xfrm>
            <a:off x="8064219" y="5445225"/>
            <a:ext cx="695459"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6" name="Organigramme : Connecteur 85"/>
          <p:cNvSpPr/>
          <p:nvPr/>
        </p:nvSpPr>
        <p:spPr>
          <a:xfrm>
            <a:off x="8081153" y="4564195"/>
            <a:ext cx="695459" cy="67828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2" name="Organigramme : Connecteur 81"/>
          <p:cNvSpPr/>
          <p:nvPr/>
        </p:nvSpPr>
        <p:spPr>
          <a:xfrm>
            <a:off x="7232817" y="3709878"/>
            <a:ext cx="695459" cy="67828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8" name="Ellipse 107"/>
          <p:cNvSpPr/>
          <p:nvPr/>
        </p:nvSpPr>
        <p:spPr>
          <a:xfrm>
            <a:off x="3030355" y="4332455"/>
            <a:ext cx="1045676" cy="104748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9" name="Organigramme : Connecteur 108"/>
          <p:cNvSpPr/>
          <p:nvPr/>
        </p:nvSpPr>
        <p:spPr>
          <a:xfrm>
            <a:off x="3167675" y="4533123"/>
            <a:ext cx="720080" cy="678287"/>
          </a:xfrm>
          <a:prstGeom prst="flowChartConnector">
            <a:avLst/>
          </a:prstGeom>
          <a:pattFill prst="lgConfetti">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1" name="Rectangle 110"/>
          <p:cNvSpPr/>
          <p:nvPr/>
        </p:nvSpPr>
        <p:spPr>
          <a:xfrm>
            <a:off x="1007435" y="4629134"/>
            <a:ext cx="2144045" cy="4106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C00000"/>
                </a:solidFill>
                <a:latin typeface="Hacen Tunisia" panose="02000000000000000000" pitchFamily="2" charset="-78"/>
                <a:cs typeface="Hacen Tunisia" panose="02000000000000000000" pitchFamily="2" charset="-78"/>
              </a:rPr>
              <a:t>حدوث تراص</a:t>
            </a:r>
            <a:endParaRPr lang="fr-FR" sz="2000" b="1" dirty="0">
              <a:solidFill>
                <a:srgbClr val="C00000"/>
              </a:solidFill>
              <a:latin typeface="Rockwell Extra Bold" panose="02060903040505020403" pitchFamily="18" charset="0"/>
              <a:cs typeface="Hacen Tunisia" panose="02000000000000000000" pitchFamily="2" charset="-78"/>
            </a:endParaRPr>
          </a:p>
        </p:txBody>
      </p:sp>
      <p:sp>
        <p:nvSpPr>
          <p:cNvPr id="112" name="Rectangle 111"/>
          <p:cNvSpPr/>
          <p:nvPr/>
        </p:nvSpPr>
        <p:spPr>
          <a:xfrm>
            <a:off x="1055441" y="5829267"/>
            <a:ext cx="2207791" cy="4106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C00000"/>
                </a:solidFill>
                <a:latin typeface="Hacen Tunisia" panose="02000000000000000000" pitchFamily="2" charset="-78"/>
                <a:cs typeface="Hacen Tunisia" panose="02000000000000000000" pitchFamily="2" charset="-78"/>
              </a:rPr>
              <a:t> عدم حدوث تراص</a:t>
            </a:r>
            <a:endParaRPr lang="fr-FR" sz="2000" b="1" dirty="0">
              <a:solidFill>
                <a:srgbClr val="C00000"/>
              </a:solidFill>
              <a:latin typeface="Rockwell Extra Bold" panose="02060903040505020403" pitchFamily="18" charset="0"/>
              <a:cs typeface="Hacen Tunisia" panose="02000000000000000000" pitchFamily="2" charset="-78"/>
            </a:endParaRPr>
          </a:p>
        </p:txBody>
      </p:sp>
      <p:sp>
        <p:nvSpPr>
          <p:cNvPr id="107" name="Ellipse 106"/>
          <p:cNvSpPr/>
          <p:nvPr/>
        </p:nvSpPr>
        <p:spPr>
          <a:xfrm>
            <a:off x="3167675" y="5541235"/>
            <a:ext cx="1045676" cy="104748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0" name="Organigramme : Connecteur 109"/>
          <p:cNvSpPr/>
          <p:nvPr/>
        </p:nvSpPr>
        <p:spPr>
          <a:xfrm>
            <a:off x="3311691" y="5733257"/>
            <a:ext cx="720080" cy="67828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 name="Rectangle 14"/>
          <p:cNvSpPr/>
          <p:nvPr/>
        </p:nvSpPr>
        <p:spPr>
          <a:xfrm>
            <a:off x="4568246" y="6261315"/>
            <a:ext cx="3711273" cy="461665"/>
          </a:xfrm>
          <a:prstGeom prst="rect">
            <a:avLst/>
          </a:prstGeom>
        </p:spPr>
        <p:txBody>
          <a:bodyPr wrap="none">
            <a:spAutoFit/>
          </a:bodyPr>
          <a:lstStyle/>
          <a:p>
            <a:pPr algn="r" rtl="1"/>
            <a:r>
              <a:rPr lang="ar-DZ" sz="2400" dirty="0">
                <a:latin typeface="Hacen Tunisia Bold" panose="02000000000000000000" pitchFamily="2" charset="-78"/>
                <a:cs typeface="Hacen Tunisia Bold" panose="02000000000000000000" pitchFamily="2" charset="-78"/>
              </a:rPr>
              <a:t>-كيف تفسر نتائج فحص عينات الدم؟</a:t>
            </a:r>
            <a:endParaRPr lang="fr-FR" sz="2400" dirty="0">
              <a:latin typeface="Hacen Tunisia Bold" panose="02000000000000000000" pitchFamily="2" charset="-78"/>
              <a:cs typeface="Hacen Tunisia Bold" panose="02000000000000000000" pitchFamily="2" charset="-78"/>
            </a:endParaRPr>
          </a:p>
        </p:txBody>
      </p:sp>
      <p:sp>
        <p:nvSpPr>
          <p:cNvPr id="4" name="Espace réservé du pied de page 3">
            <a:extLst>
              <a:ext uri="{FF2B5EF4-FFF2-40B4-BE49-F238E27FC236}">
                <a16:creationId xmlns:a16="http://schemas.microsoft.com/office/drawing/2014/main" id="{34C06B07-278D-433E-9769-35D4184DE947}"/>
              </a:ext>
            </a:extLst>
          </p:cNvPr>
          <p:cNvSpPr>
            <a:spLocks noGrp="1"/>
          </p:cNvSpPr>
          <p:nvPr>
            <p:ph type="ftr" sz="quarter" idx="10"/>
          </p:nvPr>
        </p:nvSpPr>
        <p:spPr>
          <a:xfrm>
            <a:off x="143339" y="6540417"/>
            <a:ext cx="2669441" cy="317583"/>
          </a:xfrm>
        </p:spPr>
        <p:txBody>
          <a:bodyPr/>
          <a:lstStyle/>
          <a:p>
            <a:pPr algn="r"/>
            <a:r>
              <a:rPr lang="ar-DZ" altLang="ja-JP" dirty="0"/>
              <a:t>طرفاية وسيلة- عبان رمضان-</a:t>
            </a:r>
            <a:endParaRPr lang="ja-JP" altLang="en-US" dirty="0"/>
          </a:p>
        </p:txBody>
      </p:sp>
    </p:spTree>
    <p:extLst>
      <p:ext uri="{BB962C8B-B14F-4D97-AF65-F5344CB8AC3E}">
        <p14:creationId xmlns:p14="http://schemas.microsoft.com/office/powerpoint/2010/main" val="1928846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ppt_x"/>
                                          </p:val>
                                        </p:tav>
                                        <p:tav tm="100000">
                                          <p:val>
                                            <p:strVal val="#ppt_x"/>
                                          </p:val>
                                        </p:tav>
                                      </p:tavLst>
                                    </p:anim>
                                    <p:anim calcmode="lin" valueType="num">
                                      <p:cBhvr additive="base">
                                        <p:cTn id="23" dur="500" fill="hold"/>
                                        <p:tgtEl>
                                          <p:spTgt spid="7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ppt_x"/>
                                          </p:val>
                                        </p:tav>
                                        <p:tav tm="100000">
                                          <p:val>
                                            <p:strVal val="#ppt_x"/>
                                          </p:val>
                                        </p:tav>
                                      </p:tavLst>
                                    </p:anim>
                                    <p:anim calcmode="lin" valueType="num">
                                      <p:cBhvr additive="base">
                                        <p:cTn id="43" dur="5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ppt_x"/>
                                          </p:val>
                                        </p:tav>
                                        <p:tav tm="100000">
                                          <p:val>
                                            <p:strVal val="#ppt_x"/>
                                          </p:val>
                                        </p:tav>
                                      </p:tavLst>
                                    </p:anim>
                                    <p:anim calcmode="lin" valueType="num">
                                      <p:cBhvr additive="base">
                                        <p:cTn id="53" dur="500" fill="hold"/>
                                        <p:tgtEl>
                                          <p:spTgt spid="7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additive="base">
                                        <p:cTn id="57" dur="500" fill="hold"/>
                                        <p:tgtEl>
                                          <p:spTgt spid="76"/>
                                        </p:tgtEl>
                                        <p:attrNameLst>
                                          <p:attrName>ppt_x</p:attrName>
                                        </p:attrNameLst>
                                      </p:cBhvr>
                                      <p:tavLst>
                                        <p:tav tm="0">
                                          <p:val>
                                            <p:strVal val="#ppt_x"/>
                                          </p:val>
                                        </p:tav>
                                        <p:tav tm="100000">
                                          <p:val>
                                            <p:strVal val="#ppt_x"/>
                                          </p:val>
                                        </p:tav>
                                      </p:tavLst>
                                    </p:anim>
                                    <p:anim calcmode="lin" valueType="num">
                                      <p:cBhvr additive="base">
                                        <p:cTn id="58" dur="500" fill="hold"/>
                                        <p:tgtEl>
                                          <p:spTgt spid="7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500" fill="hold"/>
                                        <p:tgtEl>
                                          <p:spTgt spid="75"/>
                                        </p:tgtEl>
                                        <p:attrNameLst>
                                          <p:attrName>ppt_x</p:attrName>
                                        </p:attrNameLst>
                                      </p:cBhvr>
                                      <p:tavLst>
                                        <p:tav tm="0">
                                          <p:val>
                                            <p:strVal val="#ppt_x"/>
                                          </p:val>
                                        </p:tav>
                                        <p:tav tm="100000">
                                          <p:val>
                                            <p:strVal val="#ppt_x"/>
                                          </p:val>
                                        </p:tav>
                                      </p:tavLst>
                                    </p:anim>
                                    <p:anim calcmode="lin" valueType="num">
                                      <p:cBhvr additive="base">
                                        <p:cTn id="63" dur="500" fill="hold"/>
                                        <p:tgtEl>
                                          <p:spTgt spid="7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500"/>
                                        <p:tgtEl>
                                          <p:spTgt spid="36"/>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down)">
                                      <p:cBhvr>
                                        <p:cTn id="79" dur="500"/>
                                        <p:tgtEl>
                                          <p:spTgt spid="82"/>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wipe(down)">
                                      <p:cBhvr>
                                        <p:cTn id="83" dur="500"/>
                                        <p:tgtEl>
                                          <p:spTgt spid="86"/>
                                        </p:tgtEl>
                                      </p:cBhvr>
                                    </p:animEffect>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900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500"/>
                                        <p:tgtEl>
                                          <p:spTgt spid="63"/>
                                        </p:tgtEl>
                                      </p:cBhvr>
                                    </p:animEffect>
                                  </p:childTnLst>
                                </p:cTn>
                              </p:par>
                            </p:childTnLst>
                          </p:cTn>
                        </p:par>
                        <p:par>
                          <p:cTn id="92" fill="hold">
                            <p:stCondLst>
                              <p:cond delay="9500"/>
                            </p:stCondLst>
                            <p:childTnLst>
                              <p:par>
                                <p:cTn id="93" presetID="22" presetClass="entr" presetSubtype="4" fill="hold"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down)">
                                      <p:cBhvr>
                                        <p:cTn id="95" dur="500"/>
                                        <p:tgtEl>
                                          <p:spTgt spid="65"/>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down)">
                                      <p:cBhvr>
                                        <p:cTn id="99" dur="500"/>
                                        <p:tgtEl>
                                          <p:spTgt spid="68"/>
                                        </p:tgtEl>
                                      </p:cBhvr>
                                    </p:animEffect>
                                  </p:childTnLst>
                                </p:cTn>
                              </p:par>
                            </p:childTnLst>
                          </p:cTn>
                        </p:par>
                        <p:par>
                          <p:cTn id="100" fill="hold">
                            <p:stCondLst>
                              <p:cond delay="10500"/>
                            </p:stCondLst>
                            <p:childTnLst>
                              <p:par>
                                <p:cTn id="101" presetID="22" presetClass="entr" presetSubtype="4"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wipe(down)">
                                      <p:cBhvr>
                                        <p:cTn id="111" dur="500"/>
                                        <p:tgtEl>
                                          <p:spTgt spid="67"/>
                                        </p:tgtEl>
                                      </p:cBhvr>
                                    </p:animEffect>
                                  </p:childTnLst>
                                </p:cTn>
                              </p:par>
                            </p:childTnLst>
                          </p:cTn>
                        </p:par>
                        <p:par>
                          <p:cTn id="112" fill="hold">
                            <p:stCondLst>
                              <p:cond delay="12000"/>
                            </p:stCondLst>
                            <p:childTnLst>
                              <p:par>
                                <p:cTn id="113" presetID="22" presetClass="entr" presetSubtype="4" fill="hold"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down)">
                                      <p:cBhvr>
                                        <p:cTn id="115" dur="500"/>
                                        <p:tgtEl>
                                          <p:spTgt spid="70"/>
                                        </p:tgtEl>
                                      </p:cBhvr>
                                    </p:animEffect>
                                  </p:childTnLst>
                                </p:cTn>
                              </p:par>
                            </p:childTnLst>
                          </p:cTn>
                        </p:par>
                        <p:par>
                          <p:cTn id="116" fill="hold">
                            <p:stCondLst>
                              <p:cond delay="12500"/>
                            </p:stCondLst>
                            <p:childTnLst>
                              <p:par>
                                <p:cTn id="117" presetID="10" presetClass="entr" presetSubtype="0" fill="hold" grpId="0" nodeType="after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400"/>
                                        <p:tgtEl>
                                          <p:spTgt spid="62"/>
                                        </p:tgtEl>
                                      </p:cBhvr>
                                    </p:animEffect>
                                  </p:childTnLst>
                                </p:cTn>
                              </p:par>
                            </p:childTnLst>
                          </p:cTn>
                        </p:par>
                        <p:par>
                          <p:cTn id="120" fill="hold">
                            <p:stCondLst>
                              <p:cond delay="12900"/>
                            </p:stCondLst>
                            <p:childTnLst>
                              <p:par>
                                <p:cTn id="121" presetID="10" presetClass="entr" presetSubtype="0" fill="hold" grpId="0" nodeType="after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500"/>
                                        <p:tgtEl>
                                          <p:spTgt spid="91"/>
                                        </p:tgtEl>
                                      </p:cBhvr>
                                    </p:animEffect>
                                  </p:childTnLst>
                                </p:cTn>
                              </p:par>
                            </p:childTnLst>
                          </p:cTn>
                        </p:par>
                        <p:par>
                          <p:cTn id="124" fill="hold">
                            <p:stCondLst>
                              <p:cond delay="134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500"/>
                                        <p:tgtEl>
                                          <p:spTgt spid="94"/>
                                        </p:tgtEl>
                                      </p:cBhvr>
                                    </p:animEffect>
                                  </p:childTnLst>
                                </p:cTn>
                              </p:par>
                            </p:childTnLst>
                          </p:cTn>
                        </p:par>
                        <p:par>
                          <p:cTn id="128" fill="hold">
                            <p:stCondLst>
                              <p:cond delay="139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500"/>
                                        <p:tgtEl>
                                          <p:spTgt spid="95"/>
                                        </p:tgtEl>
                                      </p:cBhvr>
                                    </p:animEffect>
                                  </p:childTnLst>
                                </p:cTn>
                              </p:par>
                            </p:childTnLst>
                          </p:cTn>
                        </p:par>
                        <p:par>
                          <p:cTn id="132" fill="hold">
                            <p:stCondLst>
                              <p:cond delay="14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500"/>
                                        <p:tgtEl>
                                          <p:spTgt spid="96"/>
                                        </p:tgtEl>
                                      </p:cBhvr>
                                    </p:animEffect>
                                  </p:childTnLst>
                                </p:cTn>
                              </p:par>
                            </p:childTnLst>
                          </p:cTn>
                        </p:par>
                        <p:par>
                          <p:cTn id="136" fill="hold">
                            <p:stCondLst>
                              <p:cond delay="14900"/>
                            </p:stCondLst>
                            <p:childTnLst>
                              <p:par>
                                <p:cTn id="137" presetID="10" presetClass="entr" presetSubtype="0" fill="hold" grpId="0" nodeType="after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500"/>
                                        <p:tgtEl>
                                          <p:spTgt spid="100"/>
                                        </p:tgtEl>
                                      </p:cBhvr>
                                    </p:animEffect>
                                  </p:childTnLst>
                                </p:cTn>
                              </p:par>
                            </p:childTnLst>
                          </p:cTn>
                        </p:par>
                        <p:par>
                          <p:cTn id="140" fill="hold">
                            <p:stCondLst>
                              <p:cond delay="15400"/>
                            </p:stCondLst>
                            <p:childTnLst>
                              <p:par>
                                <p:cTn id="141" presetID="10" presetClass="entr" presetSubtype="0" fill="hold" grpId="0" nodeType="after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500"/>
                                        <p:tgtEl>
                                          <p:spTgt spid="101"/>
                                        </p:tgtEl>
                                      </p:cBhvr>
                                    </p:animEffect>
                                  </p:childTnLst>
                                </p:cTn>
                              </p:par>
                            </p:childTnLst>
                          </p:cTn>
                        </p:par>
                        <p:par>
                          <p:cTn id="144" fill="hold">
                            <p:stCondLst>
                              <p:cond delay="15900"/>
                            </p:stCondLst>
                            <p:childTnLst>
                              <p:par>
                                <p:cTn id="145" presetID="10"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400"/>
                                        <p:tgtEl>
                                          <p:spTgt spid="102"/>
                                        </p:tgtEl>
                                      </p:cBhvr>
                                    </p:animEffect>
                                  </p:childTnLst>
                                </p:cTn>
                              </p:par>
                            </p:childTnLst>
                          </p:cTn>
                        </p:par>
                        <p:par>
                          <p:cTn id="148" fill="hold">
                            <p:stCondLst>
                              <p:cond delay="16300"/>
                            </p:stCondLst>
                            <p:childTnLst>
                              <p:par>
                                <p:cTn id="149" presetID="10" presetClass="entr" presetSubtype="0" fill="hold" grpId="0" nodeType="after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fade">
                                      <p:cBhvr>
                                        <p:cTn id="151" dur="400"/>
                                        <p:tgtEl>
                                          <p:spTgt spid="103"/>
                                        </p:tgtEl>
                                      </p:cBhvr>
                                    </p:animEffect>
                                  </p:childTnLst>
                                </p:cTn>
                              </p:par>
                            </p:childTnLst>
                          </p:cTn>
                        </p:par>
                        <p:par>
                          <p:cTn id="152" fill="hold">
                            <p:stCondLst>
                              <p:cond delay="16700"/>
                            </p:stCondLst>
                            <p:childTnLst>
                              <p:par>
                                <p:cTn id="153" presetID="10" presetClass="entr" presetSubtype="0" fill="hold" grpId="0" nodeType="after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400"/>
                                        <p:tgtEl>
                                          <p:spTgt spid="104"/>
                                        </p:tgtEl>
                                      </p:cBhvr>
                                    </p:animEffect>
                                  </p:childTnLst>
                                </p:cTn>
                              </p:par>
                            </p:childTnLst>
                          </p:cTn>
                        </p:par>
                        <p:par>
                          <p:cTn id="156" fill="hold">
                            <p:stCondLst>
                              <p:cond delay="17100"/>
                            </p:stCondLst>
                            <p:childTnLst>
                              <p:par>
                                <p:cTn id="157" presetID="10" presetClass="entr" presetSubtype="0" fill="hold" grpId="0" nodeType="afterEffect">
                                  <p:stCondLst>
                                    <p:cond delay="0"/>
                                  </p:stCondLst>
                                  <p:childTnLst>
                                    <p:set>
                                      <p:cBhvr>
                                        <p:cTn id="158" dur="1" fill="hold">
                                          <p:stCondLst>
                                            <p:cond delay="0"/>
                                          </p:stCondLst>
                                        </p:cTn>
                                        <p:tgtEl>
                                          <p:spTgt spid="105"/>
                                        </p:tgtEl>
                                        <p:attrNameLst>
                                          <p:attrName>style.visibility</p:attrName>
                                        </p:attrNameLst>
                                      </p:cBhvr>
                                      <p:to>
                                        <p:strVal val="visible"/>
                                      </p:to>
                                    </p:set>
                                    <p:animEffect transition="in" filter="fade">
                                      <p:cBhvr>
                                        <p:cTn id="159" dur="400"/>
                                        <p:tgtEl>
                                          <p:spTgt spid="105"/>
                                        </p:tgtEl>
                                      </p:cBhvr>
                                    </p:animEffect>
                                  </p:childTnLst>
                                </p:cTn>
                              </p:par>
                            </p:childTnLst>
                          </p:cTn>
                        </p:par>
                        <p:par>
                          <p:cTn id="160" fill="hold">
                            <p:stCondLst>
                              <p:cond delay="17500"/>
                            </p:stCondLst>
                            <p:childTnLst>
                              <p:par>
                                <p:cTn id="161" presetID="10" presetClass="entr" presetSubtype="0" fill="hold" grpId="0" nodeType="after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400"/>
                                        <p:tgtEl>
                                          <p:spTgt spid="106"/>
                                        </p:tgtEl>
                                      </p:cBhvr>
                                    </p:animEffect>
                                  </p:childTnLst>
                                </p:cTn>
                              </p:par>
                            </p:childTnLst>
                          </p:cTn>
                        </p:par>
                        <p:par>
                          <p:cTn id="164" fill="hold">
                            <p:stCondLst>
                              <p:cond delay="17900"/>
                            </p:stCondLst>
                            <p:childTnLst>
                              <p:par>
                                <p:cTn id="165" presetID="2" presetClass="entr" presetSubtype="8" fill="hold" nodeType="afterEffect">
                                  <p:stCondLst>
                                    <p:cond delay="0"/>
                                  </p:stCondLst>
                                  <p:childTnLst>
                                    <p:set>
                                      <p:cBhvr>
                                        <p:cTn id="166" dur="1" fill="hold">
                                          <p:stCondLst>
                                            <p:cond delay="0"/>
                                          </p:stCondLst>
                                        </p:cTn>
                                        <p:tgtEl>
                                          <p:spTgt spid="10"/>
                                        </p:tgtEl>
                                        <p:attrNameLst>
                                          <p:attrName>style.visibility</p:attrName>
                                        </p:attrNameLst>
                                      </p:cBhvr>
                                      <p:to>
                                        <p:strVal val="visible"/>
                                      </p:to>
                                    </p:set>
                                    <p:anim calcmode="lin" valueType="num">
                                      <p:cBhvr additive="base">
                                        <p:cTn id="167" dur="500" fill="hold"/>
                                        <p:tgtEl>
                                          <p:spTgt spid="10"/>
                                        </p:tgtEl>
                                        <p:attrNameLst>
                                          <p:attrName>ppt_x</p:attrName>
                                        </p:attrNameLst>
                                      </p:cBhvr>
                                      <p:tavLst>
                                        <p:tav tm="0">
                                          <p:val>
                                            <p:strVal val="0-#ppt_w/2"/>
                                          </p:val>
                                        </p:tav>
                                        <p:tav tm="100000">
                                          <p:val>
                                            <p:strVal val="#ppt_x"/>
                                          </p:val>
                                        </p:tav>
                                      </p:tavLst>
                                    </p:anim>
                                    <p:anim calcmode="lin" valueType="num">
                                      <p:cBhvr additive="base">
                                        <p:cTn id="168" dur="500" fill="hold"/>
                                        <p:tgtEl>
                                          <p:spTgt spid="10"/>
                                        </p:tgtEl>
                                        <p:attrNameLst>
                                          <p:attrName>ppt_y</p:attrName>
                                        </p:attrNameLst>
                                      </p:cBhvr>
                                      <p:tavLst>
                                        <p:tav tm="0">
                                          <p:val>
                                            <p:strVal val="#ppt_y"/>
                                          </p:val>
                                        </p:tav>
                                        <p:tav tm="100000">
                                          <p:val>
                                            <p:strVal val="#ppt_y"/>
                                          </p:val>
                                        </p:tav>
                                      </p:tavLst>
                                    </p:anim>
                                  </p:childTnLst>
                                </p:cTn>
                              </p:par>
                            </p:childTnLst>
                          </p:cTn>
                        </p:par>
                        <p:par>
                          <p:cTn id="169" fill="hold">
                            <p:stCondLst>
                              <p:cond delay="18400"/>
                            </p:stCondLst>
                            <p:childTnLst>
                              <p:par>
                                <p:cTn id="170" presetID="2" presetClass="entr" presetSubtype="8" fill="hold" grpId="0" nodeType="afterEffect">
                                  <p:stCondLst>
                                    <p:cond delay="0"/>
                                  </p:stCondLst>
                                  <p:childTnLst>
                                    <p:set>
                                      <p:cBhvr>
                                        <p:cTn id="171" dur="1" fill="hold">
                                          <p:stCondLst>
                                            <p:cond delay="0"/>
                                          </p:stCondLst>
                                        </p:cTn>
                                        <p:tgtEl>
                                          <p:spTgt spid="14"/>
                                        </p:tgtEl>
                                        <p:attrNameLst>
                                          <p:attrName>style.visibility</p:attrName>
                                        </p:attrNameLst>
                                      </p:cBhvr>
                                      <p:to>
                                        <p:strVal val="visible"/>
                                      </p:to>
                                    </p:set>
                                    <p:anim calcmode="lin" valueType="num">
                                      <p:cBhvr additive="base">
                                        <p:cTn id="172" dur="500" fill="hold"/>
                                        <p:tgtEl>
                                          <p:spTgt spid="14"/>
                                        </p:tgtEl>
                                        <p:attrNameLst>
                                          <p:attrName>ppt_x</p:attrName>
                                        </p:attrNameLst>
                                      </p:cBhvr>
                                      <p:tavLst>
                                        <p:tav tm="0">
                                          <p:val>
                                            <p:strVal val="0-#ppt_w/2"/>
                                          </p:val>
                                        </p:tav>
                                        <p:tav tm="100000">
                                          <p:val>
                                            <p:strVal val="#ppt_x"/>
                                          </p:val>
                                        </p:tav>
                                      </p:tavLst>
                                    </p:anim>
                                    <p:anim calcmode="lin" valueType="num">
                                      <p:cBhvr additive="base">
                                        <p:cTn id="173" dur="500" fill="hold"/>
                                        <p:tgtEl>
                                          <p:spTgt spid="14"/>
                                        </p:tgtEl>
                                        <p:attrNameLst>
                                          <p:attrName>ppt_y</p:attrName>
                                        </p:attrNameLst>
                                      </p:cBhvr>
                                      <p:tavLst>
                                        <p:tav tm="0">
                                          <p:val>
                                            <p:strVal val="#ppt_y"/>
                                          </p:val>
                                        </p:tav>
                                        <p:tav tm="100000">
                                          <p:val>
                                            <p:strVal val="#ppt_y"/>
                                          </p:val>
                                        </p:tav>
                                      </p:tavLst>
                                    </p:anim>
                                  </p:childTnLst>
                                </p:cTn>
                              </p:par>
                            </p:childTnLst>
                          </p:cTn>
                        </p:par>
                        <p:par>
                          <p:cTn id="174" fill="hold">
                            <p:stCondLst>
                              <p:cond delay="18900"/>
                            </p:stCondLst>
                            <p:childTnLst>
                              <p:par>
                                <p:cTn id="175" presetID="2" presetClass="entr" presetSubtype="8" fill="hold" nodeType="afterEffect">
                                  <p:stCondLst>
                                    <p:cond delay="0"/>
                                  </p:stCondLst>
                                  <p:childTnLst>
                                    <p:set>
                                      <p:cBhvr>
                                        <p:cTn id="176" dur="1" fill="hold">
                                          <p:stCondLst>
                                            <p:cond delay="0"/>
                                          </p:stCondLst>
                                        </p:cTn>
                                        <p:tgtEl>
                                          <p:spTgt spid="13"/>
                                        </p:tgtEl>
                                        <p:attrNameLst>
                                          <p:attrName>style.visibility</p:attrName>
                                        </p:attrNameLst>
                                      </p:cBhvr>
                                      <p:to>
                                        <p:strVal val="visible"/>
                                      </p:to>
                                    </p:set>
                                    <p:anim calcmode="lin" valueType="num">
                                      <p:cBhvr additive="base">
                                        <p:cTn id="177" dur="500" fill="hold"/>
                                        <p:tgtEl>
                                          <p:spTgt spid="13"/>
                                        </p:tgtEl>
                                        <p:attrNameLst>
                                          <p:attrName>ppt_x</p:attrName>
                                        </p:attrNameLst>
                                      </p:cBhvr>
                                      <p:tavLst>
                                        <p:tav tm="0">
                                          <p:val>
                                            <p:strVal val="0-#ppt_w/2"/>
                                          </p:val>
                                        </p:tav>
                                        <p:tav tm="100000">
                                          <p:val>
                                            <p:strVal val="#ppt_x"/>
                                          </p:val>
                                        </p:tav>
                                      </p:tavLst>
                                    </p:anim>
                                    <p:anim calcmode="lin" valueType="num">
                                      <p:cBhvr additive="base">
                                        <p:cTn id="178" dur="500" fill="hold"/>
                                        <p:tgtEl>
                                          <p:spTgt spid="13"/>
                                        </p:tgtEl>
                                        <p:attrNameLst>
                                          <p:attrName>ppt_y</p:attrName>
                                        </p:attrNameLst>
                                      </p:cBhvr>
                                      <p:tavLst>
                                        <p:tav tm="0">
                                          <p:val>
                                            <p:strVal val="#ppt_y"/>
                                          </p:val>
                                        </p:tav>
                                        <p:tav tm="100000">
                                          <p:val>
                                            <p:strVal val="#ppt_y"/>
                                          </p:val>
                                        </p:tav>
                                      </p:tavLst>
                                    </p:anim>
                                  </p:childTnLst>
                                </p:cTn>
                              </p:par>
                            </p:childTnLst>
                          </p:cTn>
                        </p:par>
                        <p:par>
                          <p:cTn id="179" fill="hold">
                            <p:stCondLst>
                              <p:cond delay="19400"/>
                            </p:stCondLst>
                            <p:childTnLst>
                              <p:par>
                                <p:cTn id="180" presetID="2" presetClass="entr" presetSubtype="8" fill="hold" grpId="0" nodeType="afterEffect">
                                  <p:stCondLst>
                                    <p:cond delay="0"/>
                                  </p:stCondLst>
                                  <p:childTnLst>
                                    <p:set>
                                      <p:cBhvr>
                                        <p:cTn id="181" dur="1" fill="hold">
                                          <p:stCondLst>
                                            <p:cond delay="0"/>
                                          </p:stCondLst>
                                        </p:cTn>
                                        <p:tgtEl>
                                          <p:spTgt spid="79"/>
                                        </p:tgtEl>
                                        <p:attrNameLst>
                                          <p:attrName>style.visibility</p:attrName>
                                        </p:attrNameLst>
                                      </p:cBhvr>
                                      <p:to>
                                        <p:strVal val="visible"/>
                                      </p:to>
                                    </p:set>
                                    <p:anim calcmode="lin" valueType="num">
                                      <p:cBhvr additive="base">
                                        <p:cTn id="182" dur="500" fill="hold"/>
                                        <p:tgtEl>
                                          <p:spTgt spid="79"/>
                                        </p:tgtEl>
                                        <p:attrNameLst>
                                          <p:attrName>ppt_x</p:attrName>
                                        </p:attrNameLst>
                                      </p:cBhvr>
                                      <p:tavLst>
                                        <p:tav tm="0">
                                          <p:val>
                                            <p:strVal val="0-#ppt_w/2"/>
                                          </p:val>
                                        </p:tav>
                                        <p:tav tm="100000">
                                          <p:val>
                                            <p:strVal val="#ppt_x"/>
                                          </p:val>
                                        </p:tav>
                                      </p:tavLst>
                                    </p:anim>
                                    <p:anim calcmode="lin" valueType="num">
                                      <p:cBhvr additive="base">
                                        <p:cTn id="183" dur="500" fill="hold"/>
                                        <p:tgtEl>
                                          <p:spTgt spid="79"/>
                                        </p:tgtEl>
                                        <p:attrNameLst>
                                          <p:attrName>ppt_y</p:attrName>
                                        </p:attrNameLst>
                                      </p:cBhvr>
                                      <p:tavLst>
                                        <p:tav tm="0">
                                          <p:val>
                                            <p:strVal val="#ppt_y"/>
                                          </p:val>
                                        </p:tav>
                                        <p:tav tm="100000">
                                          <p:val>
                                            <p:strVal val="#ppt_y"/>
                                          </p:val>
                                        </p:tav>
                                      </p:tavLst>
                                    </p:anim>
                                  </p:childTnLst>
                                </p:cTn>
                              </p:par>
                            </p:childTnLst>
                          </p:cTn>
                        </p:par>
                        <p:par>
                          <p:cTn id="184" fill="hold">
                            <p:stCondLst>
                              <p:cond delay="19900"/>
                            </p:stCondLst>
                            <p:childTnLst>
                              <p:par>
                                <p:cTn id="185" presetID="2" presetClass="entr" presetSubtype="8" fill="hold" nodeType="afterEffect">
                                  <p:stCondLst>
                                    <p:cond delay="0"/>
                                  </p:stCondLst>
                                  <p:childTnLst>
                                    <p:set>
                                      <p:cBhvr>
                                        <p:cTn id="186" dur="1" fill="hold">
                                          <p:stCondLst>
                                            <p:cond delay="0"/>
                                          </p:stCondLst>
                                        </p:cTn>
                                        <p:tgtEl>
                                          <p:spTgt spid="12"/>
                                        </p:tgtEl>
                                        <p:attrNameLst>
                                          <p:attrName>style.visibility</p:attrName>
                                        </p:attrNameLst>
                                      </p:cBhvr>
                                      <p:to>
                                        <p:strVal val="visible"/>
                                      </p:to>
                                    </p:set>
                                    <p:anim calcmode="lin" valueType="num">
                                      <p:cBhvr additive="base">
                                        <p:cTn id="187" dur="500" fill="hold"/>
                                        <p:tgtEl>
                                          <p:spTgt spid="12"/>
                                        </p:tgtEl>
                                        <p:attrNameLst>
                                          <p:attrName>ppt_x</p:attrName>
                                        </p:attrNameLst>
                                      </p:cBhvr>
                                      <p:tavLst>
                                        <p:tav tm="0">
                                          <p:val>
                                            <p:strVal val="0-#ppt_w/2"/>
                                          </p:val>
                                        </p:tav>
                                        <p:tav tm="100000">
                                          <p:val>
                                            <p:strVal val="#ppt_x"/>
                                          </p:val>
                                        </p:tav>
                                      </p:tavLst>
                                    </p:anim>
                                    <p:anim calcmode="lin" valueType="num">
                                      <p:cBhvr additive="base">
                                        <p:cTn id="188" dur="500" fill="hold"/>
                                        <p:tgtEl>
                                          <p:spTgt spid="12"/>
                                        </p:tgtEl>
                                        <p:attrNameLst>
                                          <p:attrName>ppt_y</p:attrName>
                                        </p:attrNameLst>
                                      </p:cBhvr>
                                      <p:tavLst>
                                        <p:tav tm="0">
                                          <p:val>
                                            <p:strVal val="#ppt_y"/>
                                          </p:val>
                                        </p:tav>
                                        <p:tav tm="100000">
                                          <p:val>
                                            <p:strVal val="#ppt_y"/>
                                          </p:val>
                                        </p:tav>
                                      </p:tavLst>
                                    </p:anim>
                                  </p:childTnLst>
                                </p:cTn>
                              </p:par>
                            </p:childTnLst>
                          </p:cTn>
                        </p:par>
                        <p:par>
                          <p:cTn id="189" fill="hold">
                            <p:stCondLst>
                              <p:cond delay="20400"/>
                            </p:stCondLst>
                            <p:childTnLst>
                              <p:par>
                                <p:cTn id="190" presetID="2" presetClass="entr" presetSubtype="8" fill="hold" grpId="0" nodeType="afterEffect">
                                  <p:stCondLst>
                                    <p:cond delay="0"/>
                                  </p:stCondLst>
                                  <p:childTnLst>
                                    <p:set>
                                      <p:cBhvr>
                                        <p:cTn id="191" dur="1" fill="hold">
                                          <p:stCondLst>
                                            <p:cond delay="0"/>
                                          </p:stCondLst>
                                        </p:cTn>
                                        <p:tgtEl>
                                          <p:spTgt spid="80"/>
                                        </p:tgtEl>
                                        <p:attrNameLst>
                                          <p:attrName>style.visibility</p:attrName>
                                        </p:attrNameLst>
                                      </p:cBhvr>
                                      <p:to>
                                        <p:strVal val="visible"/>
                                      </p:to>
                                    </p:set>
                                    <p:anim calcmode="lin" valueType="num">
                                      <p:cBhvr additive="base">
                                        <p:cTn id="192" dur="500" fill="hold"/>
                                        <p:tgtEl>
                                          <p:spTgt spid="80"/>
                                        </p:tgtEl>
                                        <p:attrNameLst>
                                          <p:attrName>ppt_x</p:attrName>
                                        </p:attrNameLst>
                                      </p:cBhvr>
                                      <p:tavLst>
                                        <p:tav tm="0">
                                          <p:val>
                                            <p:strVal val="0-#ppt_w/2"/>
                                          </p:val>
                                        </p:tav>
                                        <p:tav tm="100000">
                                          <p:val>
                                            <p:strVal val="#ppt_x"/>
                                          </p:val>
                                        </p:tav>
                                      </p:tavLst>
                                    </p:anim>
                                    <p:anim calcmode="lin" valueType="num">
                                      <p:cBhvr additive="base">
                                        <p:cTn id="193" dur="500" fill="hold"/>
                                        <p:tgtEl>
                                          <p:spTgt spid="80"/>
                                        </p:tgtEl>
                                        <p:attrNameLst>
                                          <p:attrName>ppt_y</p:attrName>
                                        </p:attrNameLst>
                                      </p:cBhvr>
                                      <p:tavLst>
                                        <p:tav tm="0">
                                          <p:val>
                                            <p:strVal val="#ppt_y"/>
                                          </p:val>
                                        </p:tav>
                                        <p:tav tm="100000">
                                          <p:val>
                                            <p:strVal val="#ppt_y"/>
                                          </p:val>
                                        </p:tav>
                                      </p:tavLst>
                                    </p:anim>
                                  </p:childTnLst>
                                </p:cTn>
                              </p:par>
                            </p:childTnLst>
                          </p:cTn>
                        </p:par>
                        <p:par>
                          <p:cTn id="194" fill="hold">
                            <p:stCondLst>
                              <p:cond delay="20900"/>
                            </p:stCondLst>
                            <p:childTnLst>
                              <p:par>
                                <p:cTn id="195" presetID="22" presetClass="entr" presetSubtype="4" fill="hold" grpId="0" nodeType="afterEffect">
                                  <p:stCondLst>
                                    <p:cond delay="0"/>
                                  </p:stCondLst>
                                  <p:childTnLst>
                                    <p:set>
                                      <p:cBhvr>
                                        <p:cTn id="196" dur="1" fill="hold">
                                          <p:stCondLst>
                                            <p:cond delay="0"/>
                                          </p:stCondLst>
                                        </p:cTn>
                                        <p:tgtEl>
                                          <p:spTgt spid="108"/>
                                        </p:tgtEl>
                                        <p:attrNameLst>
                                          <p:attrName>style.visibility</p:attrName>
                                        </p:attrNameLst>
                                      </p:cBhvr>
                                      <p:to>
                                        <p:strVal val="visible"/>
                                      </p:to>
                                    </p:set>
                                    <p:animEffect transition="in" filter="wipe(down)">
                                      <p:cBhvr>
                                        <p:cTn id="197" dur="500"/>
                                        <p:tgtEl>
                                          <p:spTgt spid="108"/>
                                        </p:tgtEl>
                                      </p:cBhvr>
                                    </p:animEffect>
                                  </p:childTnLst>
                                </p:cTn>
                              </p:par>
                            </p:childTnLst>
                          </p:cTn>
                        </p:par>
                        <p:par>
                          <p:cTn id="198" fill="hold">
                            <p:stCondLst>
                              <p:cond delay="21400"/>
                            </p:stCondLst>
                            <p:childTnLst>
                              <p:par>
                                <p:cTn id="199" presetID="22" presetClass="entr" presetSubtype="4" fill="hold" grpId="0" nodeType="afterEffect">
                                  <p:stCondLst>
                                    <p:cond delay="0"/>
                                  </p:stCondLst>
                                  <p:childTnLst>
                                    <p:set>
                                      <p:cBhvr>
                                        <p:cTn id="200" dur="1" fill="hold">
                                          <p:stCondLst>
                                            <p:cond delay="0"/>
                                          </p:stCondLst>
                                        </p:cTn>
                                        <p:tgtEl>
                                          <p:spTgt spid="109"/>
                                        </p:tgtEl>
                                        <p:attrNameLst>
                                          <p:attrName>style.visibility</p:attrName>
                                        </p:attrNameLst>
                                      </p:cBhvr>
                                      <p:to>
                                        <p:strVal val="visible"/>
                                      </p:to>
                                    </p:set>
                                    <p:animEffect transition="in" filter="wipe(down)">
                                      <p:cBhvr>
                                        <p:cTn id="201" dur="500"/>
                                        <p:tgtEl>
                                          <p:spTgt spid="109"/>
                                        </p:tgtEl>
                                      </p:cBhvr>
                                    </p:animEffect>
                                  </p:childTnLst>
                                </p:cTn>
                              </p:par>
                            </p:childTnLst>
                          </p:cTn>
                        </p:par>
                        <p:par>
                          <p:cTn id="202" fill="hold">
                            <p:stCondLst>
                              <p:cond delay="21900"/>
                            </p:stCondLst>
                            <p:childTnLst>
                              <p:par>
                                <p:cTn id="203" presetID="22" presetClass="entr" presetSubtype="4" fill="hold" grpId="0" nodeType="afterEffect">
                                  <p:stCondLst>
                                    <p:cond delay="0"/>
                                  </p:stCondLst>
                                  <p:childTnLst>
                                    <p:set>
                                      <p:cBhvr>
                                        <p:cTn id="204" dur="1" fill="hold">
                                          <p:stCondLst>
                                            <p:cond delay="0"/>
                                          </p:stCondLst>
                                        </p:cTn>
                                        <p:tgtEl>
                                          <p:spTgt spid="111"/>
                                        </p:tgtEl>
                                        <p:attrNameLst>
                                          <p:attrName>style.visibility</p:attrName>
                                        </p:attrNameLst>
                                      </p:cBhvr>
                                      <p:to>
                                        <p:strVal val="visible"/>
                                      </p:to>
                                    </p:set>
                                    <p:animEffect transition="in" filter="wipe(down)">
                                      <p:cBhvr>
                                        <p:cTn id="205" dur="500"/>
                                        <p:tgtEl>
                                          <p:spTgt spid="111"/>
                                        </p:tgtEl>
                                      </p:cBhvr>
                                    </p:animEffect>
                                  </p:childTnLst>
                                </p:cTn>
                              </p:par>
                            </p:childTnLst>
                          </p:cTn>
                        </p:par>
                        <p:par>
                          <p:cTn id="206" fill="hold">
                            <p:stCondLst>
                              <p:cond delay="22400"/>
                            </p:stCondLst>
                            <p:childTnLst>
                              <p:par>
                                <p:cTn id="207" presetID="22" presetClass="entr" presetSubtype="4" fill="hold" grpId="0" nodeType="afterEffect">
                                  <p:stCondLst>
                                    <p:cond delay="0"/>
                                  </p:stCondLst>
                                  <p:childTnLst>
                                    <p:set>
                                      <p:cBhvr>
                                        <p:cTn id="208" dur="1" fill="hold">
                                          <p:stCondLst>
                                            <p:cond delay="0"/>
                                          </p:stCondLst>
                                        </p:cTn>
                                        <p:tgtEl>
                                          <p:spTgt spid="112"/>
                                        </p:tgtEl>
                                        <p:attrNameLst>
                                          <p:attrName>style.visibility</p:attrName>
                                        </p:attrNameLst>
                                      </p:cBhvr>
                                      <p:to>
                                        <p:strVal val="visible"/>
                                      </p:to>
                                    </p:set>
                                    <p:animEffect transition="in" filter="wipe(down)">
                                      <p:cBhvr>
                                        <p:cTn id="209" dur="500"/>
                                        <p:tgtEl>
                                          <p:spTgt spid="112"/>
                                        </p:tgtEl>
                                      </p:cBhvr>
                                    </p:animEffect>
                                  </p:childTnLst>
                                </p:cTn>
                              </p:par>
                            </p:childTnLst>
                          </p:cTn>
                        </p:par>
                        <p:par>
                          <p:cTn id="210" fill="hold">
                            <p:stCondLst>
                              <p:cond delay="22900"/>
                            </p:stCondLst>
                            <p:childTnLst>
                              <p:par>
                                <p:cTn id="211" presetID="22" presetClass="entr" presetSubtype="4" fill="hold" grpId="0" nodeType="afterEffect">
                                  <p:stCondLst>
                                    <p:cond delay="0"/>
                                  </p:stCondLst>
                                  <p:childTnLst>
                                    <p:set>
                                      <p:cBhvr>
                                        <p:cTn id="212" dur="1" fill="hold">
                                          <p:stCondLst>
                                            <p:cond delay="0"/>
                                          </p:stCondLst>
                                        </p:cTn>
                                        <p:tgtEl>
                                          <p:spTgt spid="107"/>
                                        </p:tgtEl>
                                        <p:attrNameLst>
                                          <p:attrName>style.visibility</p:attrName>
                                        </p:attrNameLst>
                                      </p:cBhvr>
                                      <p:to>
                                        <p:strVal val="visible"/>
                                      </p:to>
                                    </p:set>
                                    <p:animEffect transition="in" filter="wipe(down)">
                                      <p:cBhvr>
                                        <p:cTn id="213" dur="500"/>
                                        <p:tgtEl>
                                          <p:spTgt spid="107"/>
                                        </p:tgtEl>
                                      </p:cBhvr>
                                    </p:animEffect>
                                  </p:childTnLst>
                                </p:cTn>
                              </p:par>
                            </p:childTnLst>
                          </p:cTn>
                        </p:par>
                        <p:par>
                          <p:cTn id="214" fill="hold">
                            <p:stCondLst>
                              <p:cond delay="23400"/>
                            </p:stCondLst>
                            <p:childTnLst>
                              <p:par>
                                <p:cTn id="215" presetID="22" presetClass="entr" presetSubtype="4" fill="hold" grpId="0" nodeType="afterEffect">
                                  <p:stCondLst>
                                    <p:cond delay="0"/>
                                  </p:stCondLst>
                                  <p:childTnLst>
                                    <p:set>
                                      <p:cBhvr>
                                        <p:cTn id="216" dur="1" fill="hold">
                                          <p:stCondLst>
                                            <p:cond delay="0"/>
                                          </p:stCondLst>
                                        </p:cTn>
                                        <p:tgtEl>
                                          <p:spTgt spid="110"/>
                                        </p:tgtEl>
                                        <p:attrNameLst>
                                          <p:attrName>style.visibility</p:attrName>
                                        </p:attrNameLst>
                                      </p:cBhvr>
                                      <p:to>
                                        <p:strVal val="visible"/>
                                      </p:to>
                                    </p:set>
                                    <p:animEffect transition="in" filter="wipe(down)">
                                      <p:cBhvr>
                                        <p:cTn id="217" dur="500"/>
                                        <p:tgtEl>
                                          <p:spTgt spid="110"/>
                                        </p:tgtEl>
                                      </p:cBhvr>
                                    </p:animEffect>
                                  </p:childTnLst>
                                </p:cTn>
                              </p:par>
                            </p:childTnLst>
                          </p:cTn>
                        </p:par>
                        <p:par>
                          <p:cTn id="218" fill="hold">
                            <p:stCondLst>
                              <p:cond delay="23900"/>
                            </p:stCondLst>
                            <p:childTnLst>
                              <p:par>
                                <p:cTn id="219" presetID="16" presetClass="entr" presetSubtype="21" fill="hold" grpId="0" nodeType="afterEffect">
                                  <p:stCondLst>
                                    <p:cond delay="0"/>
                                  </p:stCondLst>
                                  <p:childTnLst>
                                    <p:set>
                                      <p:cBhvr>
                                        <p:cTn id="220" dur="1" fill="hold">
                                          <p:stCondLst>
                                            <p:cond delay="0"/>
                                          </p:stCondLst>
                                        </p:cTn>
                                        <p:tgtEl>
                                          <p:spTgt spid="15"/>
                                        </p:tgtEl>
                                        <p:attrNameLst>
                                          <p:attrName>style.visibility</p:attrName>
                                        </p:attrNameLst>
                                      </p:cBhvr>
                                      <p:to>
                                        <p:strVal val="visible"/>
                                      </p:to>
                                    </p:set>
                                    <p:animEffect transition="in" filter="barn(inVertical)">
                                      <p:cBhvr>
                                        <p:cTn id="221" dur="500"/>
                                        <p:tgtEl>
                                          <p:spTgt spid="15"/>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nodeType="clickEffect">
                                  <p:stCondLst>
                                    <p:cond delay="0"/>
                                  </p:stCondLst>
                                  <p:childTnLst>
                                    <p:set>
                                      <p:cBhvr>
                                        <p:cTn id="225" dur="1" fill="hold">
                                          <p:stCondLst>
                                            <p:cond delay="0"/>
                                          </p:stCondLst>
                                        </p:cTn>
                                        <p:tgtEl>
                                          <p:spTgt spid="75">
                                            <p:txEl>
                                              <p:pRg st="0" end="0"/>
                                            </p:txEl>
                                          </p:spTgt>
                                        </p:tgtEl>
                                        <p:attrNameLst>
                                          <p:attrName>style.visibility</p:attrName>
                                        </p:attrNameLst>
                                      </p:cBhvr>
                                      <p:to>
                                        <p:strVal val="visible"/>
                                      </p:to>
                                    </p:set>
                                    <p:animEffect transition="in" filter="wipe(down)">
                                      <p:cBhvr>
                                        <p:cTn id="226" dur="500"/>
                                        <p:tgtEl>
                                          <p:spTgt spid="75">
                                            <p:txEl>
                                              <p:pRg st="0" end="0"/>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4" fill="hold" nodeType="clickEffect">
                                  <p:stCondLst>
                                    <p:cond delay="0"/>
                                  </p:stCondLst>
                                  <p:childTnLst>
                                    <p:set>
                                      <p:cBhvr>
                                        <p:cTn id="230" dur="1" fill="hold">
                                          <p:stCondLst>
                                            <p:cond delay="0"/>
                                          </p:stCondLst>
                                        </p:cTn>
                                        <p:tgtEl>
                                          <p:spTgt spid="76">
                                            <p:txEl>
                                              <p:pRg st="0" end="0"/>
                                            </p:txEl>
                                          </p:spTgt>
                                        </p:tgtEl>
                                        <p:attrNameLst>
                                          <p:attrName>style.visibility</p:attrName>
                                        </p:attrNameLst>
                                      </p:cBhvr>
                                      <p:to>
                                        <p:strVal val="visible"/>
                                      </p:to>
                                    </p:set>
                                    <p:animEffect transition="in" filter="wipe(down)">
                                      <p:cBhvr>
                                        <p:cTn id="231" dur="500"/>
                                        <p:tgtEl>
                                          <p:spTgt spid="76">
                                            <p:txEl>
                                              <p:pRg st="0" end="0"/>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4" fill="hold" nodeType="clickEffect">
                                  <p:stCondLst>
                                    <p:cond delay="0"/>
                                  </p:stCondLst>
                                  <p:childTnLst>
                                    <p:set>
                                      <p:cBhvr>
                                        <p:cTn id="235" dur="1" fill="hold">
                                          <p:stCondLst>
                                            <p:cond delay="0"/>
                                          </p:stCondLst>
                                        </p:cTn>
                                        <p:tgtEl>
                                          <p:spTgt spid="77">
                                            <p:txEl>
                                              <p:pRg st="0" end="0"/>
                                            </p:txEl>
                                          </p:spTgt>
                                        </p:tgtEl>
                                        <p:attrNameLst>
                                          <p:attrName>style.visibility</p:attrName>
                                        </p:attrNameLst>
                                      </p:cBhvr>
                                      <p:to>
                                        <p:strVal val="visible"/>
                                      </p:to>
                                    </p:set>
                                    <p:animEffect transition="in" filter="wipe(down)">
                                      <p:cBhvr>
                                        <p:cTn id="236" dur="500"/>
                                        <p:tgtEl>
                                          <p:spTgt spid="77">
                                            <p:txEl>
                                              <p:pRg st="0" end="0"/>
                                            </p:txEl>
                                          </p:spTgt>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4" fill="hold" nodeType="clickEffect">
                                  <p:stCondLst>
                                    <p:cond delay="0"/>
                                  </p:stCondLst>
                                  <p:childTnLst>
                                    <p:set>
                                      <p:cBhvr>
                                        <p:cTn id="240" dur="1" fill="hold">
                                          <p:stCondLst>
                                            <p:cond delay="0"/>
                                          </p:stCondLst>
                                        </p:cTn>
                                        <p:tgtEl>
                                          <p:spTgt spid="78">
                                            <p:txEl>
                                              <p:pRg st="0" end="0"/>
                                            </p:txEl>
                                          </p:spTgt>
                                        </p:tgtEl>
                                        <p:attrNameLst>
                                          <p:attrName>style.visibility</p:attrName>
                                        </p:attrNameLst>
                                      </p:cBhvr>
                                      <p:to>
                                        <p:strVal val="visible"/>
                                      </p:to>
                                    </p:set>
                                    <p:animEffect transition="in" filter="wipe(down)">
                                      <p:cBhvr>
                                        <p:cTn id="241"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4" grpId="0" animBg="1"/>
      <p:bldP spid="39" grpId="0" animBg="1"/>
      <p:bldP spid="62" grpId="0" animBg="1"/>
      <p:bldP spid="91" grpId="0" animBg="1"/>
      <p:bldP spid="102" grpId="0" animBg="1"/>
      <p:bldP spid="103" grpId="0" animBg="1"/>
      <p:bldP spid="104" grpId="0" animBg="1"/>
      <p:bldP spid="105" grpId="0" animBg="1"/>
      <p:bldP spid="106" grpId="0" animBg="1"/>
      <p:bldP spid="100" grpId="0" animBg="1"/>
      <p:bldP spid="101" grpId="0" animBg="1"/>
      <p:bldP spid="94" grpId="0" animBg="1"/>
      <p:bldP spid="95" grpId="0" animBg="1"/>
      <p:bldP spid="34" grpId="0" animBg="1"/>
      <p:bldP spid="35" grpId="0" animBg="1"/>
      <p:bldP spid="36" grpId="0" animBg="1"/>
      <p:bldP spid="37" grpId="0" animBg="1"/>
      <p:bldP spid="71" grpId="0" animBg="1"/>
      <p:bldP spid="72" grpId="0" animBg="1"/>
      <p:bldP spid="73" grpId="0" animBg="1"/>
      <p:bldP spid="74" grpId="0" animBg="1"/>
      <p:bldP spid="75" grpId="0" animBg="1"/>
      <p:bldP spid="76" grpId="0" animBg="1"/>
      <p:bldP spid="77" grpId="0" animBg="1"/>
      <p:bldP spid="78" grpId="0" animBg="1"/>
      <p:bldP spid="14" grpId="0" animBg="1"/>
      <p:bldP spid="79" grpId="0" animBg="1"/>
      <p:bldP spid="80" grpId="0" animBg="1"/>
      <p:bldP spid="96" grpId="0" animBg="1"/>
      <p:bldP spid="86" grpId="0" animBg="1"/>
      <p:bldP spid="82" grpId="0" animBg="1"/>
      <p:bldP spid="108" grpId="0" animBg="1"/>
      <p:bldP spid="109" grpId="0" animBg="1"/>
      <p:bldP spid="111" grpId="0" animBg="1"/>
      <p:bldP spid="112" grpId="0" animBg="1"/>
      <p:bldP spid="107" grpId="0" animBg="1"/>
      <p:bldP spid="110"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103445" y="644691"/>
            <a:ext cx="10609179" cy="576064"/>
          </a:xfrm>
        </p:spPr>
        <p:txBody>
          <a:bodyPr/>
          <a:lstStyle/>
          <a:p>
            <a:pPr marL="0" indent="0">
              <a:buNone/>
            </a:pPr>
            <a:r>
              <a:rPr lang="ar-DZ" dirty="0">
                <a:latin typeface="Hacen Saudi Arabia" panose="02000500000000000000" pitchFamily="2" charset="-78"/>
                <a:cs typeface="Hacen Saudi Arabia" panose="02000500000000000000" pitchFamily="2" charset="-78"/>
              </a:rPr>
              <a:t>استنتاج</a:t>
            </a:r>
            <a:endParaRPr lang="fr-FR" dirty="0">
              <a:latin typeface="Hacen Saudi Arabia" panose="02000500000000000000" pitchFamily="2" charset="-78"/>
              <a:cs typeface="Hacen Saudi Arabia" panose="02000500000000000000" pitchFamily="2" charset="-78"/>
            </a:endParaRPr>
          </a:p>
        </p:txBody>
      </p:sp>
      <p:sp>
        <p:nvSpPr>
          <p:cNvPr id="36" name="Rectangle 35"/>
          <p:cNvSpPr/>
          <p:nvPr/>
        </p:nvSpPr>
        <p:spPr>
          <a:xfrm>
            <a:off x="530" y="1220756"/>
            <a:ext cx="12190942" cy="49925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FF0000"/>
                </a:solidFill>
                <a:latin typeface="Hacen Tunisia Bold" panose="02000000000000000000" pitchFamily="2" charset="-78"/>
                <a:cs typeface="Hacen Tunisia Bold" panose="02000000000000000000" pitchFamily="2" charset="-78"/>
              </a:rPr>
              <a:t>يحدث التراص في حال وجدت مولدات الضد الاجسام المضادة الخاصة بها, وعدم تراص الدم لعدم تواجد</a:t>
            </a:r>
          </a:p>
          <a:p>
            <a:pPr algn="ctr" rtl="1"/>
            <a:r>
              <a:rPr lang="ar-DZ" sz="3200" dirty="0">
                <a:solidFill>
                  <a:srgbClr val="FF0000"/>
                </a:solidFill>
                <a:latin typeface="Hacen Tunisia Bold" panose="02000000000000000000" pitchFamily="2" charset="-78"/>
                <a:cs typeface="Hacen Tunisia Bold" panose="02000000000000000000" pitchFamily="2" charset="-78"/>
              </a:rPr>
              <a:t>الاجسام المضادة الخاصة بها.</a:t>
            </a:r>
            <a:endParaRPr lang="ar-DZ" sz="3200" dirty="0">
              <a:ln w="0"/>
              <a:solidFill>
                <a:srgbClr val="FF0000"/>
              </a:solidFill>
              <a:latin typeface="Hacen Tunisia Bold" panose="02000000000000000000" pitchFamily="2" charset="-78"/>
              <a:cs typeface="Hacen Tunisia Bold" panose="02000000000000000000" pitchFamily="2" charset="-78"/>
            </a:endParaRPr>
          </a:p>
        </p:txBody>
      </p:sp>
      <p:sp>
        <p:nvSpPr>
          <p:cNvPr id="3" name="Espace réservé du pied de page 2">
            <a:extLst>
              <a:ext uri="{FF2B5EF4-FFF2-40B4-BE49-F238E27FC236}">
                <a16:creationId xmlns:a16="http://schemas.microsoft.com/office/drawing/2014/main" id="{D1292DFB-6727-462D-81DC-6ADE6975A07B}"/>
              </a:ext>
            </a:extLst>
          </p:cNvPr>
          <p:cNvSpPr>
            <a:spLocks noGrp="1"/>
          </p:cNvSpPr>
          <p:nvPr>
            <p:ph type="ftr" sz="quarter" idx="10"/>
          </p:nvPr>
        </p:nvSpPr>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925633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3"/>
          </p:nvPr>
        </p:nvSpPr>
        <p:spPr>
          <a:xfrm>
            <a:off x="3909810" y="143962"/>
            <a:ext cx="3934025" cy="672075"/>
          </a:xfrm>
        </p:spPr>
        <p:txBody>
          <a:bodyPr>
            <a:noAutofit/>
          </a:bodyPr>
          <a:lstStyle/>
          <a:p>
            <a:pPr marL="0" indent="0" rtl="1">
              <a:buNone/>
            </a:pPr>
            <a:r>
              <a:rPr lang="ar-DZ" dirty="0">
                <a:solidFill>
                  <a:srgbClr val="FF0000"/>
                </a:solidFill>
                <a:latin typeface="Tahoma" panose="020B0604030504040204" pitchFamily="34" charset="0"/>
                <a:ea typeface="Tahoma" panose="020B0604030504040204" pitchFamily="34" charset="0"/>
                <a:cs typeface="Tahoma" panose="020B0604030504040204" pitchFamily="34" charset="0"/>
              </a:rPr>
              <a:t>قواعد نقل الدم</a:t>
            </a:r>
            <a:r>
              <a:rPr lang="fr-FR" dirty="0">
                <a:solidFill>
                  <a:schemeClr val="accent2">
                    <a:lumMod val="60000"/>
                    <a:lumOff val="40000"/>
                  </a:schemeClr>
                </a:solidFill>
                <a:latin typeface="Hacen Tunisia Bold" panose="02000000000000000000" pitchFamily="2" charset="-78"/>
                <a:cs typeface="Hacen Tunisia Bold" panose="02000000000000000000" pitchFamily="2" charset="-78"/>
              </a:rPr>
              <a:t>:</a:t>
            </a:r>
            <a:endParaRPr lang="ar-DZ" dirty="0">
              <a:solidFill>
                <a:schemeClr val="accent2">
                  <a:lumMod val="60000"/>
                  <a:lumOff val="40000"/>
                </a:schemeClr>
              </a:solidFill>
              <a:latin typeface="Hacen Tunisia Bold" panose="02000000000000000000" pitchFamily="2" charset="-78"/>
              <a:cs typeface="Hacen Tunisia Bold" panose="02000000000000000000" pitchFamily="2" charset="-78"/>
            </a:endParaRPr>
          </a:p>
        </p:txBody>
      </p:sp>
      <p:sp>
        <p:nvSpPr>
          <p:cNvPr id="29" name="Rectangle 28"/>
          <p:cNvSpPr/>
          <p:nvPr/>
        </p:nvSpPr>
        <p:spPr>
          <a:xfrm>
            <a:off x="0" y="1940835"/>
            <a:ext cx="11952651" cy="3786229"/>
          </a:xfrm>
          <a:prstGeom prst="rect">
            <a:avLst/>
          </a:prstGeom>
        </p:spPr>
        <p:txBody>
          <a:bodyPr wrap="square">
            <a:spAutoFit/>
          </a:bodyPr>
          <a:lstStyle/>
          <a:p>
            <a:pPr marL="228611" indent="-228611" algn="justLow" rtl="1">
              <a:buFont typeface="Symbol" panose="05050102010706020507" pitchFamily="18" charset="2"/>
              <a:buChar char=""/>
              <a:tabLst>
                <a:tab pos="152408" algn="l"/>
              </a:tabLst>
            </a:pPr>
            <a:r>
              <a:rPr lang="ar-DZ" sz="2667" dirty="0">
                <a:latin typeface="Hacen Trarza" panose="02000500000000000000" pitchFamily="2" charset="-78"/>
                <a:ea typeface="Times New Roman" panose="02020603050405020304" pitchFamily="18" charset="0"/>
                <a:cs typeface="Hacen Trarza" panose="02000500000000000000" pitchFamily="2" charset="-78"/>
              </a:rPr>
              <a:t>يتضمن النظام ( </a:t>
            </a:r>
            <a:r>
              <a:rPr lang="fr-FR"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A.B.O</a:t>
            </a:r>
            <a:r>
              <a:rPr lang="ar-DZ" sz="2667" dirty="0">
                <a:latin typeface="Hacen Trarza" panose="02000500000000000000" pitchFamily="2" charset="-78"/>
                <a:ea typeface="Times New Roman" panose="02020603050405020304" pitchFamily="18" charset="0"/>
                <a:cs typeface="Hacen Trarza" panose="02000500000000000000" pitchFamily="2" charset="-78"/>
              </a:rPr>
              <a:t>) أربعة زمر دموية رئيسية </a:t>
            </a:r>
            <a:r>
              <a:rPr lang="fr-FR"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A</a:t>
            </a:r>
            <a:r>
              <a:rPr lang="ar-DZ"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 و</a:t>
            </a:r>
            <a:r>
              <a:rPr lang="fr-FR"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B</a:t>
            </a:r>
            <a:r>
              <a:rPr lang="ar-DZ"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 و </a:t>
            </a:r>
            <a:r>
              <a:rPr lang="fr-FR"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AB</a:t>
            </a:r>
            <a:r>
              <a:rPr lang="ar-DZ"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 و </a:t>
            </a:r>
            <a:r>
              <a:rPr lang="fr-FR"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O</a:t>
            </a:r>
            <a:r>
              <a:rPr lang="ar-DZ"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a:t>
            </a:r>
            <a:endParaRPr lang="fr-FR"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endParaRPr>
          </a:p>
          <a:p>
            <a:pPr marL="228611" indent="-228611" algn="justLow" rtl="1">
              <a:buFont typeface="Symbol" panose="05050102010706020507" pitchFamily="18" charset="2"/>
              <a:buChar char=""/>
              <a:tabLst>
                <a:tab pos="152408" algn="l"/>
              </a:tabLst>
            </a:pPr>
            <a:r>
              <a:rPr lang="ar-DZ" sz="2667" dirty="0">
                <a:latin typeface="Hacen Trarza" panose="02000500000000000000" pitchFamily="2" charset="-78"/>
                <a:ea typeface="Times New Roman" panose="02020603050405020304" pitchFamily="18" charset="0"/>
                <a:cs typeface="Hacen Trarza" panose="02000500000000000000" pitchFamily="2" charset="-78"/>
              </a:rPr>
              <a:t>تحمل </a:t>
            </a:r>
            <a:r>
              <a:rPr lang="ar-DZ" sz="2667" dirty="0">
                <a:solidFill>
                  <a:schemeClr val="accent6">
                    <a:lumMod val="75000"/>
                  </a:schemeClr>
                </a:solidFill>
                <a:latin typeface="Hacen Trarza" panose="02000500000000000000" pitchFamily="2" charset="-78"/>
                <a:ea typeface="Times New Roman" panose="02020603050405020304" pitchFamily="18" charset="0"/>
                <a:cs typeface="Hacen Trarza" panose="02000500000000000000" pitchFamily="2" charset="-78"/>
              </a:rPr>
              <a:t>كريات الدم الحمراء البشرية </a:t>
            </a:r>
            <a:r>
              <a:rPr lang="ar-DZ" sz="2667" dirty="0">
                <a:latin typeface="Hacen Trarza" panose="02000500000000000000" pitchFamily="2" charset="-78"/>
                <a:ea typeface="Times New Roman" panose="02020603050405020304" pitchFamily="18" charset="0"/>
                <a:cs typeface="Hacen Trarza" panose="02000500000000000000" pitchFamily="2" charset="-78"/>
              </a:rPr>
              <a:t>على أغشيتها الهيولية نوعين من </a:t>
            </a:r>
            <a:r>
              <a:rPr lang="ar-DZ"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مولدات الضد </a:t>
            </a:r>
            <a:r>
              <a:rPr lang="ar-DZ" sz="2667" dirty="0">
                <a:latin typeface="Hacen Trarza" panose="02000500000000000000" pitchFamily="2" charset="-78"/>
                <a:ea typeface="Times New Roman" panose="02020603050405020304" pitchFamily="18" charset="0"/>
                <a:cs typeface="Hacen Trarza" panose="02000500000000000000" pitchFamily="2" charset="-78"/>
              </a:rPr>
              <a:t>( مولدات الارتصاص) مولد الضد </a:t>
            </a:r>
            <a:r>
              <a:rPr lang="fr-FR" sz="2667" dirty="0">
                <a:latin typeface="Hacen Trarza" panose="02000500000000000000" pitchFamily="2" charset="-78"/>
                <a:ea typeface="Times New Roman" panose="02020603050405020304" pitchFamily="18" charset="0"/>
                <a:cs typeface="Hacen Trarza" panose="02000500000000000000" pitchFamily="2" charset="-78"/>
              </a:rPr>
              <a:t>A </a:t>
            </a:r>
            <a:r>
              <a:rPr lang="ar-DZ" sz="2667" dirty="0">
                <a:latin typeface="Hacen Trarza" panose="02000500000000000000" pitchFamily="2" charset="-78"/>
                <a:ea typeface="Times New Roman" panose="02020603050405020304" pitchFamily="18" charset="0"/>
                <a:cs typeface="Hacen Trarza" panose="02000500000000000000" pitchFamily="2" charset="-78"/>
              </a:rPr>
              <a:t> و مولد الضد </a:t>
            </a:r>
            <a:r>
              <a:rPr lang="fr-FR" sz="2667" dirty="0">
                <a:latin typeface="Hacen Trarza" panose="02000500000000000000" pitchFamily="2" charset="-78"/>
                <a:ea typeface="Times New Roman" panose="02020603050405020304" pitchFamily="18" charset="0"/>
                <a:cs typeface="Hacen Trarza" panose="02000500000000000000" pitchFamily="2" charset="-78"/>
              </a:rPr>
              <a:t>B</a:t>
            </a:r>
            <a:r>
              <a:rPr lang="ar-DZ" sz="2667" dirty="0">
                <a:latin typeface="Hacen Trarza" panose="02000500000000000000" pitchFamily="2" charset="-78"/>
                <a:ea typeface="Times New Roman" panose="02020603050405020304" pitchFamily="18" charset="0"/>
                <a:cs typeface="Hacen Trarza" panose="02000500000000000000" pitchFamily="2" charset="-78"/>
              </a:rPr>
              <a:t>.</a:t>
            </a:r>
            <a:endParaRPr lang="fr-FR" sz="2667" dirty="0">
              <a:latin typeface="Hacen Trarza" panose="02000500000000000000" pitchFamily="2" charset="-78"/>
              <a:ea typeface="Times New Roman" panose="02020603050405020304" pitchFamily="18" charset="0"/>
              <a:cs typeface="Hacen Trarza" panose="02000500000000000000" pitchFamily="2" charset="-78"/>
            </a:endParaRPr>
          </a:p>
          <a:p>
            <a:pPr marL="228611" indent="-228611" algn="justLow" rtl="1">
              <a:buFont typeface="Symbol" panose="05050102010706020507" pitchFamily="18" charset="2"/>
              <a:buChar char=""/>
              <a:tabLst>
                <a:tab pos="152408" algn="l"/>
              </a:tabLst>
            </a:pPr>
            <a:r>
              <a:rPr lang="ar-DZ" sz="2667" dirty="0">
                <a:latin typeface="Hacen Trarza" panose="02000500000000000000" pitchFamily="2" charset="-78"/>
                <a:ea typeface="Times New Roman" panose="02020603050405020304" pitchFamily="18" charset="0"/>
                <a:cs typeface="Hacen Trarza" panose="02000500000000000000" pitchFamily="2" charset="-78"/>
              </a:rPr>
              <a:t>كما </a:t>
            </a:r>
            <a:r>
              <a:rPr lang="ar-DZ" sz="2667" dirty="0">
                <a:solidFill>
                  <a:srgbClr val="FF0000"/>
                </a:solidFill>
                <a:latin typeface="Hacen Trarza" panose="02000500000000000000" pitchFamily="2" charset="-78"/>
                <a:ea typeface="Times New Roman" panose="02020603050405020304" pitchFamily="18" charset="0"/>
                <a:cs typeface="Hacen Trarza" panose="02000500000000000000" pitchFamily="2" charset="-78"/>
              </a:rPr>
              <a:t>يحمل مصل الدم </a:t>
            </a:r>
            <a:r>
              <a:rPr lang="ar-DZ" sz="2667" dirty="0">
                <a:latin typeface="Hacen Trarza" panose="02000500000000000000" pitchFamily="2" charset="-78"/>
                <a:ea typeface="Times New Roman" panose="02020603050405020304" pitchFamily="18" charset="0"/>
                <a:cs typeface="Hacen Trarza" panose="02000500000000000000" pitchFamily="2" charset="-78"/>
              </a:rPr>
              <a:t>البشري نوعين من الأجسام المضادة.</a:t>
            </a:r>
            <a:endParaRPr lang="fr-FR" sz="2667" dirty="0">
              <a:latin typeface="Hacen Trarza" panose="02000500000000000000" pitchFamily="2" charset="-78"/>
              <a:ea typeface="Times New Roman" panose="02020603050405020304" pitchFamily="18" charset="0"/>
              <a:cs typeface="Hacen Trarza" panose="02000500000000000000" pitchFamily="2" charset="-78"/>
            </a:endParaRPr>
          </a:p>
          <a:p>
            <a:pPr marL="228611" indent="-228611" algn="justLow" rtl="1">
              <a:buFont typeface="Symbol" panose="05050102010706020507" pitchFamily="18" charset="2"/>
              <a:buChar char=""/>
              <a:tabLst>
                <a:tab pos="152408" algn="l"/>
              </a:tabLst>
            </a:pPr>
            <a:r>
              <a:rPr lang="ar-DZ" sz="2667" dirty="0">
                <a:latin typeface="Hacen Trarza" panose="02000500000000000000" pitchFamily="2" charset="-78"/>
                <a:ea typeface="Times New Roman" panose="02020603050405020304" pitchFamily="18" charset="0"/>
                <a:cs typeface="Hacen Trarza" panose="02000500000000000000" pitchFamily="2" charset="-78"/>
              </a:rPr>
              <a:t>يمكن للفرد أن يحمل مضاد </a:t>
            </a:r>
            <a:r>
              <a:rPr lang="fr-FR" sz="2667" dirty="0">
                <a:latin typeface="Hacen Trarza" panose="02000500000000000000" pitchFamily="2" charset="-78"/>
                <a:ea typeface="Times New Roman" panose="02020603050405020304" pitchFamily="18" charset="0"/>
                <a:cs typeface="Hacen Trarza" panose="02000500000000000000" pitchFamily="2" charset="-78"/>
              </a:rPr>
              <a:t>A</a:t>
            </a:r>
            <a:r>
              <a:rPr lang="ar-DZ" sz="2667" dirty="0">
                <a:latin typeface="Hacen Trarza" panose="02000500000000000000" pitchFamily="2" charset="-78"/>
                <a:ea typeface="Times New Roman" panose="02020603050405020304" pitchFamily="18" charset="0"/>
                <a:cs typeface="Hacen Trarza" panose="02000500000000000000" pitchFamily="2" charset="-78"/>
              </a:rPr>
              <a:t> أو مضاد </a:t>
            </a:r>
            <a:r>
              <a:rPr lang="fr-FR" sz="2667" dirty="0">
                <a:latin typeface="Hacen Trarza" panose="02000500000000000000" pitchFamily="2" charset="-78"/>
                <a:ea typeface="Times New Roman" panose="02020603050405020304" pitchFamily="18" charset="0"/>
                <a:cs typeface="Hacen Trarza" panose="02000500000000000000" pitchFamily="2" charset="-78"/>
              </a:rPr>
              <a:t>B</a:t>
            </a:r>
            <a:r>
              <a:rPr lang="ar-DZ" sz="2667" dirty="0">
                <a:latin typeface="Hacen Trarza" panose="02000500000000000000" pitchFamily="2" charset="-78"/>
                <a:ea typeface="Times New Roman" panose="02020603050405020304" pitchFamily="18" charset="0"/>
                <a:cs typeface="Hacen Trarza" panose="02000500000000000000" pitchFamily="2" charset="-78"/>
              </a:rPr>
              <a:t> أو كلاهما أو لا يحمل  أي منهما . على أن لا يحمل جسم مضاد ومولد الضد من نفس النوع. </a:t>
            </a:r>
            <a:endParaRPr lang="fr-FR" sz="2667" dirty="0">
              <a:latin typeface="Hacen Trarza" panose="02000500000000000000" pitchFamily="2" charset="-78"/>
              <a:ea typeface="Times New Roman" panose="02020603050405020304" pitchFamily="18" charset="0"/>
              <a:cs typeface="Hacen Trarza" panose="02000500000000000000" pitchFamily="2" charset="-78"/>
            </a:endParaRPr>
          </a:p>
          <a:p>
            <a:pPr marL="228611" indent="-228611" algn="justLow" rtl="1">
              <a:buFont typeface="Symbol" panose="05050102010706020507" pitchFamily="18" charset="2"/>
              <a:buChar char=""/>
              <a:tabLst>
                <a:tab pos="152408" algn="l"/>
              </a:tabLst>
            </a:pPr>
            <a:r>
              <a:rPr lang="ar-DZ" sz="2667" dirty="0">
                <a:latin typeface="Hacen Trarza" panose="02000500000000000000" pitchFamily="2" charset="-78"/>
                <a:ea typeface="Times New Roman" panose="02020603050405020304" pitchFamily="18" charset="0"/>
                <a:cs typeface="Hacen Trarza" panose="02000500000000000000" pitchFamily="2" charset="-78"/>
              </a:rPr>
              <a:t>يراعى أثناء نقل الدم ضرورة توافق دم الشخص المعطي ودم الشخص المستقبل أي تجنب التصاق ( تراص ) كريات الدم الحمراء للشخص المعطي ببعضها في دم الشخص المستقبل وتشكل تخثرات تسد الأوعية الدموية وتؤدي إلى الموت.</a:t>
            </a:r>
            <a:endParaRPr lang="fr-FR" sz="2667" dirty="0">
              <a:latin typeface="Hacen Trarza" panose="02000500000000000000" pitchFamily="2" charset="-78"/>
              <a:ea typeface="Times New Roman" panose="02020603050405020304" pitchFamily="18" charset="0"/>
              <a:cs typeface="Hacen Trarza" panose="02000500000000000000" pitchFamily="2" charset="-78"/>
            </a:endParaRPr>
          </a:p>
        </p:txBody>
      </p:sp>
      <p:sp>
        <p:nvSpPr>
          <p:cNvPr id="2" name="Espace réservé du pied de page 1">
            <a:extLst>
              <a:ext uri="{FF2B5EF4-FFF2-40B4-BE49-F238E27FC236}">
                <a16:creationId xmlns:a16="http://schemas.microsoft.com/office/drawing/2014/main" id="{C1701452-B764-41D4-948D-3B88089CB48C}"/>
              </a:ext>
            </a:extLst>
          </p:cNvPr>
          <p:cNvSpPr>
            <a:spLocks noGrp="1"/>
          </p:cNvSpPr>
          <p:nvPr>
            <p:ph type="ftr" sz="quarter" idx="10"/>
          </p:nvPr>
        </p:nvSpPr>
        <p:spPr>
          <a:xfrm>
            <a:off x="5397284" y="6486737"/>
            <a:ext cx="6672887" cy="365125"/>
          </a:xfrm>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1214757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660CF50-7E94-4A92-986F-871E147C0477}"/>
              </a:ext>
            </a:extLst>
          </p:cNvPr>
          <p:cNvGraphicFramePr>
            <a:graphicFrameLocks noGrp="1"/>
          </p:cNvGraphicFramePr>
          <p:nvPr>
            <p:extLst>
              <p:ext uri="{D42A27DB-BD31-4B8C-83A1-F6EECF244321}">
                <p14:modId xmlns:p14="http://schemas.microsoft.com/office/powerpoint/2010/main" val="540446868"/>
              </p:ext>
            </p:extLst>
          </p:nvPr>
        </p:nvGraphicFramePr>
        <p:xfrm>
          <a:off x="91113" y="355861"/>
          <a:ext cx="11666172" cy="1293057"/>
        </p:xfrm>
        <a:graphic>
          <a:graphicData uri="http://schemas.openxmlformats.org/drawingml/2006/table">
            <a:tbl>
              <a:tblPr>
                <a:tableStyleId>{5C22544A-7EE6-4342-B048-85BDC9FD1C3A}</a:tableStyleId>
              </a:tblPr>
              <a:tblGrid>
                <a:gridCol w="11666172">
                  <a:extLst>
                    <a:ext uri="{9D8B030D-6E8A-4147-A177-3AD203B41FA5}">
                      <a16:colId xmlns:a16="http://schemas.microsoft.com/office/drawing/2014/main" val="3696094283"/>
                    </a:ext>
                  </a:extLst>
                </a:gridCol>
              </a:tblGrid>
              <a:tr h="1293057">
                <a:tc>
                  <a:txBody>
                    <a:bodyPr/>
                    <a:lstStyle/>
                    <a:p>
                      <a:pPr algn="just" rtl="1">
                        <a:lnSpc>
                          <a:spcPct val="115000"/>
                        </a:lnSpc>
                        <a:spcAft>
                          <a:spcPts val="1000"/>
                        </a:spcAft>
                      </a:pPr>
                      <a:r>
                        <a:rPr lang="ar-SA" sz="2000" b="1" dirty="0">
                          <a:effectLst/>
                        </a:rPr>
                        <a:t>ب:قانون نقل الدم في نظام </a:t>
                      </a:r>
                      <a:r>
                        <a:rPr lang="fr-FR" sz="2000" b="1" dirty="0">
                          <a:effectLst/>
                        </a:rPr>
                        <a:t>ABO  </a:t>
                      </a:r>
                      <a:r>
                        <a:rPr lang="ar-SA" sz="2000" b="1" dirty="0">
                          <a:effectLst/>
                        </a:rPr>
                        <a:t>: </a:t>
                      </a:r>
                      <a:endParaRPr lang="fr-DZ" sz="2000" b="1" dirty="0">
                        <a:effectLst/>
                      </a:endParaRPr>
                    </a:p>
                    <a:p>
                      <a:pPr marL="342900" marR="0" lvl="0" indent="-342900" algn="just" defTabSz="914400" rtl="1" eaLnBrk="1" fontAlgn="auto" latinLnBrk="0" hangingPunct="1">
                        <a:lnSpc>
                          <a:spcPct val="115000"/>
                        </a:lnSpc>
                        <a:spcBef>
                          <a:spcPts val="0"/>
                        </a:spcBef>
                        <a:spcAft>
                          <a:spcPts val="1000"/>
                        </a:spcAft>
                        <a:buClr>
                          <a:srgbClr val="000000"/>
                        </a:buClr>
                        <a:buSzTx/>
                        <a:buFont typeface="+mj-lt"/>
                        <a:buAutoNum type="arabicPeriod"/>
                        <a:tabLst/>
                        <a:defRPr/>
                      </a:pPr>
                      <a:r>
                        <a:rPr lang="ar-SA" sz="2000" b="1" dirty="0">
                          <a:effectLst/>
                        </a:rPr>
                        <a:t>قم بإكمال الجدول الموالي بوضع كلمة توافق وكلمة تراص في الخانة المناسبة مع مراعاة عدم تواجد مولد الضد والجسم المضاد معا في دم نفس الشخص</a:t>
                      </a:r>
                      <a:r>
                        <a:rPr lang="fr-FR" sz="2000" b="1" dirty="0">
                          <a:effectLst/>
                        </a:rPr>
                        <a:t> 2-</a:t>
                      </a:r>
                      <a:r>
                        <a:rPr lang="ar-DZ" sz="2000" b="1" dirty="0">
                          <a:effectLst/>
                        </a:rPr>
                        <a:t>اقترح تسمية للزمرة الدموية </a:t>
                      </a:r>
                      <a:r>
                        <a:rPr lang="fr-FR" sz="2000" b="1" dirty="0">
                          <a:effectLst/>
                        </a:rPr>
                        <a:t>AB</a:t>
                      </a:r>
                      <a:r>
                        <a:rPr lang="ar-DZ" sz="2000" b="1" dirty="0">
                          <a:effectLst/>
                        </a:rPr>
                        <a:t>و</a:t>
                      </a:r>
                      <a:r>
                        <a:rPr lang="fr-FR" sz="2000" b="1" dirty="0">
                          <a:effectLst/>
                        </a:rPr>
                        <a:t> O</a:t>
                      </a:r>
                      <a:r>
                        <a:rPr lang="ar-DZ" sz="2000" b="1" dirty="0">
                          <a:effectLst/>
                        </a:rPr>
                        <a:t>وبرر اجابتك</a:t>
                      </a:r>
                      <a:r>
                        <a:rPr lang="fr-FR" sz="2000" b="1" dirty="0">
                          <a:effectLst/>
                        </a:rPr>
                        <a:t> 3- </a:t>
                      </a:r>
                      <a:r>
                        <a:rPr lang="ar-DZ" sz="2000" b="1" dirty="0">
                          <a:effectLst/>
                        </a:rPr>
                        <a:t>انجز مخططا مبسطا توضح فيه نقل الدم في نظام</a:t>
                      </a:r>
                      <a:r>
                        <a:rPr lang="fr-FR" sz="2000" b="1" dirty="0">
                          <a:effectLst/>
                        </a:rPr>
                        <a:t>ABO</a:t>
                      </a:r>
                      <a:endParaRPr lang="fr-DZ" sz="2000" b="1"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tc>
                <a:extLst>
                  <a:ext uri="{0D108BD9-81ED-4DB2-BD59-A6C34878D82A}">
                    <a16:rowId xmlns:a16="http://schemas.microsoft.com/office/drawing/2014/main" val="3129727630"/>
                  </a:ext>
                </a:extLst>
              </a:tr>
            </a:tbl>
          </a:graphicData>
        </a:graphic>
      </p:graphicFrame>
      <p:sp>
        <p:nvSpPr>
          <p:cNvPr id="3" name="Rectangle 2">
            <a:extLst>
              <a:ext uri="{FF2B5EF4-FFF2-40B4-BE49-F238E27FC236}">
                <a16:creationId xmlns:a16="http://schemas.microsoft.com/office/drawing/2014/main" id="{C32FC15C-BE41-4E73-8A82-6DCD8D20FF62}"/>
              </a:ext>
            </a:extLst>
          </p:cNvPr>
          <p:cNvSpPr/>
          <p:nvPr/>
        </p:nvSpPr>
        <p:spPr>
          <a:xfrm>
            <a:off x="1439056" y="1677927"/>
            <a:ext cx="7884826" cy="32765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DZ" sz="2400" b="1" dirty="0">
                <a:effectLst/>
                <a:ea typeface="Calibri" panose="020F0502020204030204" pitchFamily="34" charset="0"/>
                <a:cs typeface="Arial" panose="020B0604020202020204" pitchFamily="34" charset="0"/>
              </a:rPr>
              <a:t>الشخص المستلم (المستقبل)</a:t>
            </a:r>
            <a:endParaRPr lang="fr-DZ" sz="2400" dirty="0">
              <a:effectLst/>
              <a:ea typeface="Calibri" panose="020F050202020403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7413A7AA-CD25-4818-8074-78FBB49CB4E5}"/>
              </a:ext>
            </a:extLst>
          </p:cNvPr>
          <p:cNvGraphicFramePr>
            <a:graphicFrameLocks noGrp="1"/>
          </p:cNvGraphicFramePr>
          <p:nvPr>
            <p:extLst>
              <p:ext uri="{D42A27DB-BD31-4B8C-83A1-F6EECF244321}">
                <p14:modId xmlns:p14="http://schemas.microsoft.com/office/powerpoint/2010/main" val="1412705677"/>
              </p:ext>
            </p:extLst>
          </p:nvPr>
        </p:nvGraphicFramePr>
        <p:xfrm>
          <a:off x="186692" y="2070461"/>
          <a:ext cx="11475014" cy="4622978"/>
        </p:xfrm>
        <a:graphic>
          <a:graphicData uri="http://schemas.openxmlformats.org/drawingml/2006/table">
            <a:tbl>
              <a:tblPr rtl="1" firstRow="1" firstCol="1" lastRow="1" lastCol="1" bandRow="1" bandCol="1">
                <a:tableStyleId>{5C22544A-7EE6-4342-B048-85BDC9FD1C3A}</a:tableStyleId>
              </a:tblPr>
              <a:tblGrid>
                <a:gridCol w="3851474">
                  <a:extLst>
                    <a:ext uri="{9D8B030D-6E8A-4147-A177-3AD203B41FA5}">
                      <a16:colId xmlns:a16="http://schemas.microsoft.com/office/drawing/2014/main" val="1482875767"/>
                    </a:ext>
                  </a:extLst>
                </a:gridCol>
                <a:gridCol w="1905885">
                  <a:extLst>
                    <a:ext uri="{9D8B030D-6E8A-4147-A177-3AD203B41FA5}">
                      <a16:colId xmlns:a16="http://schemas.microsoft.com/office/drawing/2014/main" val="927185476"/>
                    </a:ext>
                  </a:extLst>
                </a:gridCol>
                <a:gridCol w="1905885">
                  <a:extLst>
                    <a:ext uri="{9D8B030D-6E8A-4147-A177-3AD203B41FA5}">
                      <a16:colId xmlns:a16="http://schemas.microsoft.com/office/drawing/2014/main" val="1627830863"/>
                    </a:ext>
                  </a:extLst>
                </a:gridCol>
                <a:gridCol w="1905885">
                  <a:extLst>
                    <a:ext uri="{9D8B030D-6E8A-4147-A177-3AD203B41FA5}">
                      <a16:colId xmlns:a16="http://schemas.microsoft.com/office/drawing/2014/main" val="2798489034"/>
                    </a:ext>
                  </a:extLst>
                </a:gridCol>
                <a:gridCol w="1905885">
                  <a:extLst>
                    <a:ext uri="{9D8B030D-6E8A-4147-A177-3AD203B41FA5}">
                      <a16:colId xmlns:a16="http://schemas.microsoft.com/office/drawing/2014/main" val="823413838"/>
                    </a:ext>
                  </a:extLst>
                </a:gridCol>
              </a:tblGrid>
              <a:tr h="1160911">
                <a:tc>
                  <a:txBody>
                    <a:bodyPr/>
                    <a:lstStyle/>
                    <a:p>
                      <a:pPr algn="r" rtl="1">
                        <a:lnSpc>
                          <a:spcPct val="115000"/>
                        </a:lnSpc>
                        <a:spcAft>
                          <a:spcPts val="0"/>
                        </a:spcAft>
                      </a:pPr>
                      <a:r>
                        <a:rPr lang="ar-DZ" sz="2000" b="1" dirty="0">
                          <a:solidFill>
                            <a:schemeClr val="tx1"/>
                          </a:solidFill>
                          <a:effectLst/>
                        </a:rPr>
                        <a:t>الزمرة الدموية</a:t>
                      </a:r>
                      <a:endParaRPr lang="f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fr-FR" sz="2400" dirty="0">
                          <a:solidFill>
                            <a:schemeClr val="tx1"/>
                          </a:solidFill>
                          <a:effectLst/>
                        </a:rPr>
                        <a:t>A</a:t>
                      </a:r>
                      <a:endParaRPr lang="fr-DZ" sz="2400" dirty="0">
                        <a:solidFill>
                          <a:schemeClr val="tx1"/>
                        </a:solidFill>
                        <a:effectLst/>
                      </a:endParaRPr>
                    </a:p>
                    <a:p>
                      <a:pPr marL="0" marR="0" lvl="0" indent="0" algn="r" defTabSz="914400" rtl="1" eaLnBrk="1" fontAlgn="auto" latinLnBrk="0" hangingPunct="1">
                        <a:lnSpc>
                          <a:spcPct val="115000"/>
                        </a:lnSpc>
                        <a:spcBef>
                          <a:spcPts val="0"/>
                        </a:spcBef>
                        <a:spcAft>
                          <a:spcPts val="0"/>
                        </a:spcAft>
                        <a:buClrTx/>
                        <a:buSzTx/>
                        <a:buFontTx/>
                        <a:buNone/>
                        <a:tabLst/>
                        <a:defRPr/>
                      </a:pPr>
                      <a:r>
                        <a:rPr lang="ar-SA" sz="2000" dirty="0">
                          <a:solidFill>
                            <a:schemeClr val="tx1"/>
                          </a:solidFill>
                          <a:effectLst/>
                        </a:rPr>
                        <a:t>جسم مضاد</a:t>
                      </a:r>
                      <a:r>
                        <a:rPr lang="ar-DZ" sz="2000" dirty="0">
                          <a:solidFill>
                            <a:schemeClr val="tx1"/>
                          </a:solidFill>
                          <a:effectLst/>
                        </a:rPr>
                        <a:t> </a:t>
                      </a:r>
                      <a:r>
                        <a:rPr lang="fr-FR" sz="2000" dirty="0">
                          <a:solidFill>
                            <a:schemeClr val="tx1"/>
                          </a:solidFill>
                          <a:effectLst/>
                        </a:rPr>
                        <a:t>B</a:t>
                      </a:r>
                      <a:r>
                        <a:rPr lang="ar-DZ" sz="2000" dirty="0">
                          <a:solidFill>
                            <a:schemeClr val="tx1"/>
                          </a:solidFill>
                          <a:effectLst/>
                        </a:rPr>
                        <a:t>  </a:t>
                      </a:r>
                      <a:endParaRPr lang="fr-DZ"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endParaRPr lang="fr-DZ" sz="2000" dirty="0">
                        <a:solidFill>
                          <a:schemeClr val="tx1"/>
                        </a:solidFill>
                        <a:effectLst/>
                      </a:endParaRPr>
                    </a:p>
                  </a:txBody>
                  <a:tcPr marL="60096" marR="60096" marT="0" marB="0"/>
                </a:tc>
                <a:tc>
                  <a:txBody>
                    <a:bodyPr/>
                    <a:lstStyle/>
                    <a:p>
                      <a:pPr algn="ctr" rtl="1">
                        <a:lnSpc>
                          <a:spcPct val="115000"/>
                        </a:lnSpc>
                        <a:spcAft>
                          <a:spcPts val="0"/>
                        </a:spcAft>
                      </a:pPr>
                      <a:r>
                        <a:rPr lang="fr-FR" sz="2000" dirty="0">
                          <a:solidFill>
                            <a:schemeClr val="tx1"/>
                          </a:solidFill>
                          <a:effectLst/>
                        </a:rPr>
                        <a:t>B</a:t>
                      </a:r>
                      <a:endParaRPr lang="fr-DZ" sz="2000" dirty="0">
                        <a:solidFill>
                          <a:schemeClr val="tx1"/>
                        </a:solidFill>
                        <a:effectLst/>
                      </a:endParaRPr>
                    </a:p>
                    <a:p>
                      <a:pPr algn="ctr" rtl="1">
                        <a:lnSpc>
                          <a:spcPct val="115000"/>
                        </a:lnSpc>
                        <a:spcAft>
                          <a:spcPts val="0"/>
                        </a:spcAft>
                      </a:pPr>
                      <a:r>
                        <a:rPr lang="ar-DZ" sz="2000" b="1" dirty="0">
                          <a:solidFill>
                            <a:schemeClr val="tx1"/>
                          </a:solidFill>
                          <a:effectLst/>
                        </a:rPr>
                        <a:t>جسم مضاد </a:t>
                      </a:r>
                      <a:r>
                        <a:rPr lang="fr-FR" sz="2000" b="1" dirty="0">
                          <a:solidFill>
                            <a:schemeClr val="tx1"/>
                          </a:solidFill>
                          <a:effectLst/>
                        </a:rPr>
                        <a:t>A</a:t>
                      </a:r>
                      <a:endParaRPr lang="f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fr-FR" sz="2000" b="1" dirty="0">
                          <a:solidFill>
                            <a:schemeClr val="tx1"/>
                          </a:solidFill>
                          <a:effectLst/>
                        </a:rPr>
                        <a:t>AB</a:t>
                      </a:r>
                      <a:endParaRPr lang="fr-DZ" sz="2000" b="1" dirty="0">
                        <a:solidFill>
                          <a:schemeClr val="tx1"/>
                        </a:solidFill>
                        <a:effectLst/>
                      </a:endParaRPr>
                    </a:p>
                    <a:p>
                      <a:pPr algn="ctr" rtl="1">
                        <a:lnSpc>
                          <a:spcPct val="115000"/>
                        </a:lnSpc>
                        <a:spcAft>
                          <a:spcPts val="0"/>
                        </a:spcAft>
                      </a:pPr>
                      <a:r>
                        <a:rPr lang="ar-DZ" sz="2000" b="1" dirty="0">
                          <a:solidFill>
                            <a:schemeClr val="tx1"/>
                          </a:solidFill>
                          <a:effectLst/>
                        </a:rPr>
                        <a:t>عديم الجسم المضاد</a:t>
                      </a:r>
                      <a:endParaRPr lang="f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fr-FR" sz="2000" dirty="0">
                          <a:solidFill>
                            <a:schemeClr val="tx1"/>
                          </a:solidFill>
                          <a:effectLst/>
                        </a:rPr>
                        <a:t>O</a:t>
                      </a:r>
                      <a:endParaRPr lang="fr-DZ" sz="2000" b="1" dirty="0">
                        <a:solidFill>
                          <a:schemeClr val="tx1"/>
                        </a:solidFill>
                        <a:effectLst/>
                      </a:endParaRPr>
                    </a:p>
                    <a:p>
                      <a:pPr algn="r" rtl="1">
                        <a:lnSpc>
                          <a:spcPct val="115000"/>
                        </a:lnSpc>
                        <a:spcAft>
                          <a:spcPts val="0"/>
                        </a:spcAft>
                      </a:pPr>
                      <a:r>
                        <a:rPr lang="ar-DZ" sz="2000" b="1" dirty="0">
                          <a:solidFill>
                            <a:schemeClr val="tx1"/>
                          </a:solidFill>
                          <a:effectLst/>
                        </a:rPr>
                        <a:t>جسم مضاد </a:t>
                      </a:r>
                      <a:r>
                        <a:rPr lang="fr-FR" sz="2000" b="1" dirty="0">
                          <a:solidFill>
                            <a:schemeClr val="tx1"/>
                          </a:solidFill>
                          <a:effectLst/>
                        </a:rPr>
                        <a:t>AB</a:t>
                      </a:r>
                      <a:endParaRPr lang="fr-DZ" sz="2000" b="1" dirty="0">
                        <a:solidFill>
                          <a:schemeClr val="tx1"/>
                        </a:solidFill>
                        <a:effectLst/>
                      </a:endParaRPr>
                    </a:p>
                    <a:p>
                      <a:pPr algn="r" rtl="1">
                        <a:lnSpc>
                          <a:spcPct val="115000"/>
                        </a:lnSpc>
                        <a:spcAft>
                          <a:spcPts val="0"/>
                        </a:spcAft>
                      </a:pPr>
                      <a:r>
                        <a:rPr lang="fr-FR"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extLst>
                  <a:ext uri="{0D108BD9-81ED-4DB2-BD59-A6C34878D82A}">
                    <a16:rowId xmlns:a16="http://schemas.microsoft.com/office/drawing/2014/main" val="818497582"/>
                  </a:ext>
                </a:extLst>
              </a:tr>
              <a:tr h="1237864">
                <a:tc>
                  <a:txBody>
                    <a:bodyPr/>
                    <a:lstStyle/>
                    <a:p>
                      <a:pPr algn="ctr" rtl="1">
                        <a:lnSpc>
                          <a:spcPct val="115000"/>
                        </a:lnSpc>
                        <a:spcAft>
                          <a:spcPts val="0"/>
                        </a:spcAft>
                      </a:pPr>
                      <a:r>
                        <a:rPr lang="fr-FR" sz="2000" dirty="0">
                          <a:solidFill>
                            <a:schemeClr val="tx1"/>
                          </a:solidFill>
                          <a:effectLst/>
                        </a:rPr>
                        <a:t>A</a:t>
                      </a:r>
                      <a:endParaRPr lang="fr-DZ" sz="2000" dirty="0">
                        <a:solidFill>
                          <a:schemeClr val="tx1"/>
                        </a:solidFill>
                        <a:effectLst/>
                      </a:endParaRPr>
                    </a:p>
                    <a:p>
                      <a:pPr algn="ctr" rtl="1">
                        <a:lnSpc>
                          <a:spcPct val="115000"/>
                        </a:lnSpc>
                        <a:spcAft>
                          <a:spcPts val="1000"/>
                        </a:spcAft>
                      </a:pPr>
                      <a:r>
                        <a:rPr lang="ar-DZ" sz="2000" dirty="0">
                          <a:solidFill>
                            <a:schemeClr val="tx1"/>
                          </a:solidFill>
                          <a:effectLst/>
                        </a:rPr>
                        <a:t>الشخص المعطي </a:t>
                      </a:r>
                      <a:endParaRPr lang="fr-DZ" sz="2000" dirty="0">
                        <a:solidFill>
                          <a:schemeClr val="tx1"/>
                        </a:solidFill>
                        <a:effectLst/>
                      </a:endParaRPr>
                    </a:p>
                    <a:p>
                      <a:pPr algn="r" rtl="1"/>
                      <a:r>
                        <a:rPr lang="ar-DZ" sz="2000" dirty="0">
                          <a:solidFill>
                            <a:schemeClr val="tx1"/>
                          </a:solidFill>
                          <a:effectLst/>
                        </a:rPr>
                        <a:t>مولد الضد</a:t>
                      </a:r>
                      <a:r>
                        <a:rPr lang="fr-FR" sz="2000" dirty="0">
                          <a:solidFill>
                            <a:schemeClr val="tx1"/>
                          </a:solidFill>
                          <a:effectLst/>
                        </a:rPr>
                        <a:t>A</a:t>
                      </a:r>
                      <a:r>
                        <a:rPr lang="fr-DZ" sz="2000" dirty="0">
                          <a:solidFill>
                            <a:schemeClr val="tx1"/>
                          </a:solidFill>
                          <a:effectLst/>
                        </a:rPr>
                        <a:t> </a:t>
                      </a:r>
                      <a:endParaRPr lang="fr-DZ" sz="2000" dirty="0">
                        <a:solidFill>
                          <a:schemeClr val="tx1"/>
                        </a:solidFill>
                        <a:effectLst/>
                        <a:latin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extLst>
                  <a:ext uri="{0D108BD9-81ED-4DB2-BD59-A6C34878D82A}">
                    <a16:rowId xmlns:a16="http://schemas.microsoft.com/office/drawing/2014/main" val="3950374682"/>
                  </a:ext>
                </a:extLst>
              </a:tr>
              <a:tr h="741401">
                <a:tc>
                  <a:txBody>
                    <a:bodyPr/>
                    <a:lstStyle/>
                    <a:p>
                      <a:pPr algn="ctr" rtl="1">
                        <a:lnSpc>
                          <a:spcPct val="115000"/>
                        </a:lnSpc>
                        <a:spcAft>
                          <a:spcPts val="0"/>
                        </a:spcAft>
                      </a:pPr>
                      <a:r>
                        <a:rPr lang="fr-FR" sz="2000" b="1" dirty="0">
                          <a:solidFill>
                            <a:schemeClr val="tx1"/>
                          </a:solidFill>
                          <a:effectLst/>
                        </a:rPr>
                        <a:t>B  </a:t>
                      </a:r>
                      <a:endParaRPr lang="fr-DZ" sz="2000" b="1" dirty="0">
                        <a:solidFill>
                          <a:schemeClr val="tx1"/>
                        </a:solidFill>
                        <a:effectLst/>
                      </a:endParaRPr>
                    </a:p>
                    <a:p>
                      <a:pPr algn="ctr" rtl="1">
                        <a:lnSpc>
                          <a:spcPct val="115000"/>
                        </a:lnSpc>
                        <a:spcAft>
                          <a:spcPts val="0"/>
                        </a:spcAft>
                      </a:pPr>
                      <a:r>
                        <a:rPr lang="ar-DZ" sz="2000" b="1" dirty="0">
                          <a:solidFill>
                            <a:schemeClr val="tx1"/>
                          </a:solidFill>
                          <a:effectLst/>
                        </a:rPr>
                        <a:t>مولد الضد </a:t>
                      </a:r>
                      <a:r>
                        <a:rPr lang="fr-FR" sz="2000" b="1" dirty="0">
                          <a:solidFill>
                            <a:schemeClr val="tx1"/>
                          </a:solidFill>
                          <a:effectLst/>
                        </a:rPr>
                        <a:t>B</a:t>
                      </a:r>
                      <a:endParaRPr lang="f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endParaRPr>
                    </a:p>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extLst>
                  <a:ext uri="{0D108BD9-81ED-4DB2-BD59-A6C34878D82A}">
                    <a16:rowId xmlns:a16="http://schemas.microsoft.com/office/drawing/2014/main" val="3268660859"/>
                  </a:ext>
                </a:extLst>
              </a:tr>
              <a:tr h="741401">
                <a:tc>
                  <a:txBody>
                    <a:bodyPr/>
                    <a:lstStyle/>
                    <a:p>
                      <a:pPr algn="ctr" rtl="1">
                        <a:lnSpc>
                          <a:spcPct val="115000"/>
                        </a:lnSpc>
                        <a:spcAft>
                          <a:spcPts val="0"/>
                        </a:spcAft>
                      </a:pPr>
                      <a:r>
                        <a:rPr lang="fr-FR" sz="2000" dirty="0">
                          <a:solidFill>
                            <a:schemeClr val="tx1"/>
                          </a:solidFill>
                          <a:effectLst/>
                        </a:rPr>
                        <a:t>AB</a:t>
                      </a:r>
                      <a:endParaRPr lang="fr-DZ" sz="2000" dirty="0">
                        <a:solidFill>
                          <a:schemeClr val="tx1"/>
                        </a:solidFill>
                        <a:effectLst/>
                      </a:endParaRPr>
                    </a:p>
                    <a:p>
                      <a:pPr algn="ctr" rtl="1">
                        <a:lnSpc>
                          <a:spcPct val="115000"/>
                        </a:lnSpc>
                        <a:spcAft>
                          <a:spcPts val="0"/>
                        </a:spcAft>
                      </a:pPr>
                      <a:r>
                        <a:rPr lang="ar-DZ" sz="2000" dirty="0">
                          <a:solidFill>
                            <a:schemeClr val="tx1"/>
                          </a:solidFill>
                          <a:effectLst/>
                        </a:rPr>
                        <a:t>مولد الضد </a:t>
                      </a:r>
                      <a:r>
                        <a:rPr lang="fr-FR" sz="2000" dirty="0">
                          <a:solidFill>
                            <a:schemeClr val="tx1"/>
                          </a:solidFill>
                          <a:effectLst/>
                        </a:rPr>
                        <a:t>AB</a:t>
                      </a:r>
                      <a:endParaRPr lang="fr-DZ"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extLst>
                  <a:ext uri="{0D108BD9-81ED-4DB2-BD59-A6C34878D82A}">
                    <a16:rowId xmlns:a16="http://schemas.microsoft.com/office/drawing/2014/main" val="2016991002"/>
                  </a:ext>
                </a:extLst>
              </a:tr>
              <a:tr h="741401">
                <a:tc>
                  <a:txBody>
                    <a:bodyPr/>
                    <a:lstStyle/>
                    <a:p>
                      <a:pPr algn="ctr" rtl="1">
                        <a:lnSpc>
                          <a:spcPct val="115000"/>
                        </a:lnSpc>
                        <a:spcAft>
                          <a:spcPts val="0"/>
                        </a:spcAft>
                      </a:pPr>
                      <a:r>
                        <a:rPr lang="fr-FR" sz="2000" dirty="0">
                          <a:solidFill>
                            <a:schemeClr val="tx1"/>
                          </a:solidFill>
                          <a:effectLst/>
                        </a:rPr>
                        <a:t>O</a:t>
                      </a:r>
                      <a:endParaRPr lang="fr-DZ" sz="2000" dirty="0">
                        <a:solidFill>
                          <a:schemeClr val="tx1"/>
                        </a:solidFill>
                        <a:effectLst/>
                      </a:endParaRPr>
                    </a:p>
                    <a:p>
                      <a:pPr algn="ctr" rtl="1">
                        <a:lnSpc>
                          <a:spcPct val="115000"/>
                        </a:lnSpc>
                        <a:spcAft>
                          <a:spcPts val="0"/>
                        </a:spcAft>
                      </a:pPr>
                      <a:r>
                        <a:rPr lang="ar-DZ" sz="2000" dirty="0">
                          <a:solidFill>
                            <a:schemeClr val="tx1"/>
                          </a:solidFill>
                          <a:effectLst/>
                        </a:rPr>
                        <a:t>مولد الضد منعدم </a:t>
                      </a:r>
                      <a:endParaRPr lang="fr-DZ"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a:effectLst/>
                        </a:rPr>
                        <a:t> </a:t>
                      </a:r>
                      <a:endParaRPr lang="fr-DZ" sz="10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tc>
                  <a:txBody>
                    <a:bodyPr/>
                    <a:lstStyle/>
                    <a:p>
                      <a:pPr algn="ctr" rtl="1">
                        <a:lnSpc>
                          <a:spcPct val="115000"/>
                        </a:lnSpc>
                        <a:spcAft>
                          <a:spcPts val="0"/>
                        </a:spcAft>
                      </a:pPr>
                      <a:r>
                        <a:rPr lang="ar-DZ" sz="1200" dirty="0">
                          <a:effectLst/>
                        </a:rPr>
                        <a:t> </a:t>
                      </a:r>
                      <a:endParaRPr lang="fr-DZ" sz="10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tc>
                <a:extLst>
                  <a:ext uri="{0D108BD9-81ED-4DB2-BD59-A6C34878D82A}">
                    <a16:rowId xmlns:a16="http://schemas.microsoft.com/office/drawing/2014/main" val="1856745193"/>
                  </a:ext>
                </a:extLst>
              </a:tr>
            </a:tbl>
          </a:graphicData>
        </a:graphic>
      </p:graphicFrame>
      <p:sp>
        <p:nvSpPr>
          <p:cNvPr id="6" name="Rectangle 5">
            <a:extLst>
              <a:ext uri="{FF2B5EF4-FFF2-40B4-BE49-F238E27FC236}">
                <a16:creationId xmlns:a16="http://schemas.microsoft.com/office/drawing/2014/main" id="{34C89426-2CEF-4DAE-9B60-24E717216C58}"/>
              </a:ext>
            </a:extLst>
          </p:cNvPr>
          <p:cNvSpPr/>
          <p:nvPr/>
        </p:nvSpPr>
        <p:spPr>
          <a:xfrm rot="16200000">
            <a:off x="9695315" y="4096566"/>
            <a:ext cx="4467542" cy="34360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DZ" sz="2400" b="1" dirty="0">
                <a:effectLst/>
                <a:ea typeface="Calibri" panose="020F0502020204030204" pitchFamily="34" charset="0"/>
                <a:cs typeface="Arial" panose="020B0604020202020204" pitchFamily="34" charset="0"/>
              </a:rPr>
              <a:t>الشخص المعطي </a:t>
            </a:r>
            <a:endParaRPr lang="fr-DZ" sz="2400" dirty="0">
              <a:effectLst/>
              <a:ea typeface="Calibri" panose="020F0502020204030204" pitchFamily="34" charset="0"/>
              <a:cs typeface="Arial" panose="020B0604020202020204" pitchFamily="34" charset="0"/>
            </a:endParaRPr>
          </a:p>
        </p:txBody>
      </p:sp>
      <p:sp>
        <p:nvSpPr>
          <p:cNvPr id="7" name="Flèche courbée vers le haut 28">
            <a:extLst>
              <a:ext uri="{FF2B5EF4-FFF2-40B4-BE49-F238E27FC236}">
                <a16:creationId xmlns:a16="http://schemas.microsoft.com/office/drawing/2014/main" id="{D9E8762D-2472-446D-9451-AEFB2AEFDC9A}"/>
              </a:ext>
            </a:extLst>
          </p:cNvPr>
          <p:cNvSpPr/>
          <p:nvPr/>
        </p:nvSpPr>
        <p:spPr>
          <a:xfrm rot="11561677">
            <a:off x="7973071" y="2227615"/>
            <a:ext cx="2096429" cy="680788"/>
          </a:xfrm>
          <a:prstGeom prst="curvedUp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DZ"/>
          </a:p>
        </p:txBody>
      </p:sp>
      <p:sp>
        <p:nvSpPr>
          <p:cNvPr id="4" name="Espace réservé du pied de page 3">
            <a:extLst>
              <a:ext uri="{FF2B5EF4-FFF2-40B4-BE49-F238E27FC236}">
                <a16:creationId xmlns:a16="http://schemas.microsoft.com/office/drawing/2014/main" id="{556AFFFD-B700-4356-BA51-26079C5C55E7}"/>
              </a:ext>
            </a:extLst>
          </p:cNvPr>
          <p:cNvSpPr>
            <a:spLocks noGrp="1"/>
          </p:cNvSpPr>
          <p:nvPr>
            <p:ph type="ftr" sz="quarter" idx="11"/>
          </p:nvPr>
        </p:nvSpPr>
        <p:spPr>
          <a:xfrm>
            <a:off x="91113" y="-9264"/>
            <a:ext cx="6672887" cy="365125"/>
          </a:xfrm>
        </p:spPr>
        <p:txBody>
          <a:bodyPr/>
          <a:lstStyle/>
          <a:p>
            <a:r>
              <a:rPr lang="ar-DZ" dirty="0"/>
              <a:t>طرفاية وسيلة- عبان رمضان-</a:t>
            </a:r>
            <a:endParaRPr lang="en-US" dirty="0"/>
          </a:p>
        </p:txBody>
      </p:sp>
    </p:spTree>
    <p:extLst>
      <p:ext uri="{BB962C8B-B14F-4D97-AF65-F5344CB8AC3E}">
        <p14:creationId xmlns:p14="http://schemas.microsoft.com/office/powerpoint/2010/main" val="58072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C706D57A-22C7-449D-9B9C-D30A1675976E}"/>
              </a:ext>
            </a:extLst>
          </p:cNvPr>
          <p:cNvGraphicFramePr>
            <a:graphicFrameLocks noGrp="1"/>
          </p:cNvGraphicFramePr>
          <p:nvPr>
            <p:extLst>
              <p:ext uri="{D42A27DB-BD31-4B8C-83A1-F6EECF244321}">
                <p14:modId xmlns:p14="http://schemas.microsoft.com/office/powerpoint/2010/main" val="50858301"/>
              </p:ext>
            </p:extLst>
          </p:nvPr>
        </p:nvGraphicFramePr>
        <p:xfrm>
          <a:off x="284816" y="922114"/>
          <a:ext cx="11287592" cy="5628586"/>
        </p:xfrm>
        <a:graphic>
          <a:graphicData uri="http://schemas.openxmlformats.org/drawingml/2006/table">
            <a:tbl>
              <a:tblPr rtl="1" firstRow="1" firstCol="1" lastRow="1" lastCol="1" bandRow="1" bandCol="1"/>
              <a:tblGrid>
                <a:gridCol w="3788568">
                  <a:extLst>
                    <a:ext uri="{9D8B030D-6E8A-4147-A177-3AD203B41FA5}">
                      <a16:colId xmlns:a16="http://schemas.microsoft.com/office/drawing/2014/main" val="3870323602"/>
                    </a:ext>
                  </a:extLst>
                </a:gridCol>
                <a:gridCol w="1874756">
                  <a:extLst>
                    <a:ext uri="{9D8B030D-6E8A-4147-A177-3AD203B41FA5}">
                      <a16:colId xmlns:a16="http://schemas.microsoft.com/office/drawing/2014/main" val="3796632164"/>
                    </a:ext>
                  </a:extLst>
                </a:gridCol>
                <a:gridCol w="1874756">
                  <a:extLst>
                    <a:ext uri="{9D8B030D-6E8A-4147-A177-3AD203B41FA5}">
                      <a16:colId xmlns:a16="http://schemas.microsoft.com/office/drawing/2014/main" val="1186718390"/>
                    </a:ext>
                  </a:extLst>
                </a:gridCol>
                <a:gridCol w="1874756">
                  <a:extLst>
                    <a:ext uri="{9D8B030D-6E8A-4147-A177-3AD203B41FA5}">
                      <a16:colId xmlns:a16="http://schemas.microsoft.com/office/drawing/2014/main" val="2242099179"/>
                    </a:ext>
                  </a:extLst>
                </a:gridCol>
                <a:gridCol w="1874756">
                  <a:extLst>
                    <a:ext uri="{9D8B030D-6E8A-4147-A177-3AD203B41FA5}">
                      <a16:colId xmlns:a16="http://schemas.microsoft.com/office/drawing/2014/main" val="314565324"/>
                    </a:ext>
                  </a:extLst>
                </a:gridCol>
              </a:tblGrid>
              <a:tr h="1388880">
                <a:tc>
                  <a:txBody>
                    <a:bodyPr/>
                    <a:lstStyle/>
                    <a:p>
                      <a:pPr algn="r" rtl="1">
                        <a:lnSpc>
                          <a:spcPct val="115000"/>
                        </a:lnSpc>
                        <a:spcAft>
                          <a:spcPts val="0"/>
                        </a:spcAft>
                      </a:pPr>
                      <a:r>
                        <a:rPr lang="ar-DZ" sz="2400" b="1" dirty="0">
                          <a:effectLst/>
                          <a:latin typeface="Calibri" panose="020F0502020204030204" pitchFamily="34" charset="0"/>
                          <a:ea typeface="Calibri" panose="020F0502020204030204" pitchFamily="34" charset="0"/>
                          <a:cs typeface="Arial" panose="020B0604020202020204" pitchFamily="34" charset="0"/>
                        </a:rPr>
                        <a:t>الزمرة الدموية</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SA"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جسم مضا</a:t>
                      </a:r>
                      <a:r>
                        <a:rPr lang="ar-SA" sz="2400" b="1" dirty="0">
                          <a:effectLst/>
                          <a:latin typeface="Calibri" panose="020F0502020204030204" pitchFamily="34" charset="0"/>
                          <a:ea typeface="Calibri" panose="020F0502020204030204" pitchFamily="34" charset="0"/>
                          <a:cs typeface="Arial" panose="020B0604020202020204" pitchFamily="34" charset="0"/>
                        </a:rPr>
                        <a:t>د</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B</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B</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جسم مضاد </a:t>
                      </a: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A</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AB</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عديم الجسم المضاد</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O</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DZ"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جسم مضاد </a:t>
                      </a: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AB</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26759"/>
                  </a:ext>
                </a:extLst>
              </a:tr>
              <a:tr h="1497592">
                <a:tc>
                  <a:txBody>
                    <a:bodyPr/>
                    <a:lstStyle/>
                    <a:p>
                      <a:pPr algn="ctr" rtl="1">
                        <a:lnSpc>
                          <a:spcPct val="115000"/>
                        </a:lnSpc>
                        <a:spcAft>
                          <a:spcPts val="0"/>
                        </a:spcAft>
                      </a:pPr>
                      <a:r>
                        <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DZ" sz="2400" b="1" dirty="0">
                          <a:effectLst/>
                          <a:latin typeface="Calibri" panose="020F0502020204030204" pitchFamily="34" charset="0"/>
                          <a:ea typeface="Calibri" panose="020F0502020204030204" pitchFamily="34" charset="0"/>
                          <a:cs typeface="Arial" panose="020B0604020202020204" pitchFamily="34" charset="0"/>
                        </a:rPr>
                        <a:t>الشخص المعطي </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DZ" sz="2400" b="1" dirty="0">
                          <a:solidFill>
                            <a:srgbClr val="000000"/>
                          </a:solidFill>
                          <a:effectLst/>
                          <a:latin typeface="Calibri" panose="020F0502020204030204" pitchFamily="34" charset="0"/>
                          <a:cs typeface="Arial" panose="020B0604020202020204" pitchFamily="34" charset="0"/>
                        </a:rPr>
                        <a:t>مولد الضد</a:t>
                      </a:r>
                      <a:r>
                        <a:rPr lang="fr-FR" sz="2400" b="1" dirty="0">
                          <a:solidFill>
                            <a:srgbClr val="FF0000"/>
                          </a:solidFill>
                          <a:effectLst/>
                          <a:latin typeface="Calibri" panose="020F0502020204030204" pitchFamily="34" charset="0"/>
                          <a:cs typeface="Arial" panose="020B0604020202020204" pitchFamily="34" charset="0"/>
                        </a:rPr>
                        <a:t>A</a:t>
                      </a:r>
                      <a:r>
                        <a:rPr lang="fr-DZ" sz="2400" dirty="0">
                          <a:effectLst/>
                          <a:latin typeface="Calibri" panose="020F0502020204030204" pitchFamily="34" charset="0"/>
                          <a:cs typeface="Arial" panose="020B0604020202020204" pitchFamily="34" charset="0"/>
                        </a:rPr>
                        <a:t> </a:t>
                      </a: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dirty="0">
                          <a:effectLst/>
                          <a:latin typeface="Calibri" panose="020F0502020204030204" pitchFamily="34" charset="0"/>
                          <a:ea typeface="Calibri" panose="020F0502020204030204" pitchFamily="34" charset="0"/>
                          <a:cs typeface="Arial" panose="020B0604020202020204" pitchFamily="34" charset="0"/>
                        </a:rPr>
                        <a:t>ــ</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ــ</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676885"/>
                  </a:ext>
                </a:extLst>
              </a:tr>
              <a:tr h="914038">
                <a:tc>
                  <a:txBody>
                    <a:bodyPr/>
                    <a:lstStyle/>
                    <a:p>
                      <a:pPr algn="ct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B </a:t>
                      </a:r>
                      <a:r>
                        <a:rPr lang="fr-FR" sz="2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مولد الضد </a:t>
                      </a: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B</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ــ</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dirty="0">
                          <a:effectLst/>
                          <a:latin typeface="Calibri" panose="020F0502020204030204" pitchFamily="34" charset="0"/>
                          <a:ea typeface="Calibri" panose="020F0502020204030204" pitchFamily="34" charset="0"/>
                          <a:cs typeface="Arial" panose="020B0604020202020204" pitchFamily="34" charset="0"/>
                        </a:rPr>
                        <a:t>+</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ــ</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849569"/>
                  </a:ext>
                </a:extLst>
              </a:tr>
              <a:tr h="914038">
                <a:tc>
                  <a:txBody>
                    <a:bodyPr/>
                    <a:lstStyle/>
                    <a:p>
                      <a:pPr algn="ct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AB</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مولد الضد </a:t>
                      </a: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AB</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ــ</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ــ</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dirty="0">
                          <a:effectLst/>
                          <a:latin typeface="Calibri" panose="020F0502020204030204" pitchFamily="34" charset="0"/>
                          <a:ea typeface="Calibri" panose="020F0502020204030204" pitchFamily="34" charset="0"/>
                          <a:cs typeface="Arial" panose="020B0604020202020204" pitchFamily="34" charset="0"/>
                        </a:rPr>
                        <a:t>+</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ــ</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تراص</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12563"/>
                  </a:ext>
                </a:extLst>
              </a:tr>
              <a:tr h="914038">
                <a:tc>
                  <a:txBody>
                    <a:bodyPr/>
                    <a:lstStyle/>
                    <a:p>
                      <a:pPr algn="ctr" rtl="1">
                        <a:lnSpc>
                          <a:spcPct val="115000"/>
                        </a:lnSpc>
                        <a:spcAft>
                          <a:spcPts val="0"/>
                        </a:spcAft>
                      </a:pPr>
                      <a:r>
                        <a:rPr lang="fr-FR" sz="2400" b="1">
                          <a:solidFill>
                            <a:srgbClr val="FF0000"/>
                          </a:solidFill>
                          <a:effectLst/>
                          <a:latin typeface="Calibri" panose="020F0502020204030204" pitchFamily="34" charset="0"/>
                          <a:ea typeface="Calibri" panose="020F0502020204030204" pitchFamily="34" charset="0"/>
                          <a:cs typeface="Arial" panose="020B0604020202020204" pitchFamily="34" charset="0"/>
                        </a:rPr>
                        <a:t>O</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مولد الضد منعدم </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a:effectLst/>
                          <a:latin typeface="Calibri" panose="020F0502020204030204" pitchFamily="34" charset="0"/>
                          <a:ea typeface="Calibri" panose="020F0502020204030204" pitchFamily="34" charset="0"/>
                          <a:cs typeface="Arial" panose="020B0604020202020204" pitchFamily="34" charset="0"/>
                        </a:rPr>
                        <a:t>+</a:t>
                      </a:r>
                      <a:endParaRPr lang="fr-DZ" sz="24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dirty="0">
                          <a:effectLst/>
                          <a:latin typeface="Calibri" panose="020F0502020204030204" pitchFamily="34" charset="0"/>
                          <a:ea typeface="Calibri" panose="020F0502020204030204" pitchFamily="34" charset="0"/>
                          <a:cs typeface="Arial" panose="020B0604020202020204" pitchFamily="34" charset="0"/>
                        </a:rPr>
                        <a:t>+</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400" b="1" dirty="0">
                          <a:effectLst/>
                          <a:latin typeface="Calibri" panose="020F0502020204030204" pitchFamily="34" charset="0"/>
                          <a:ea typeface="Calibri" panose="020F0502020204030204" pitchFamily="34" charset="0"/>
                          <a:cs typeface="Arial" panose="020B0604020202020204" pitchFamily="34" charset="0"/>
                        </a:rPr>
                        <a:t>+</a:t>
                      </a:r>
                      <a:endParaRPr lang="fr-DZ"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توافق</a:t>
                      </a:r>
                      <a:endParaRPr lang="fr-DZ" sz="2400" dirty="0">
                        <a:effectLst/>
                        <a:latin typeface="Calibri" panose="020F0502020204030204" pitchFamily="34" charset="0"/>
                        <a:ea typeface="Calibri" panose="020F0502020204030204" pitchFamily="34" charset="0"/>
                        <a:cs typeface="Arial" panose="020B0604020202020204" pitchFamily="34" charset="0"/>
                      </a:endParaRPr>
                    </a:p>
                  </a:txBody>
                  <a:tcPr marL="60096" marR="60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383359"/>
                  </a:ext>
                </a:extLst>
              </a:tr>
            </a:tbl>
          </a:graphicData>
        </a:graphic>
      </p:graphicFrame>
      <p:sp>
        <p:nvSpPr>
          <p:cNvPr id="9" name="Flèche courbée vers le haut 275593">
            <a:extLst>
              <a:ext uri="{FF2B5EF4-FFF2-40B4-BE49-F238E27FC236}">
                <a16:creationId xmlns:a16="http://schemas.microsoft.com/office/drawing/2014/main" id="{BBC4AFA4-D0E6-4210-8BAE-AE941151849C}"/>
              </a:ext>
            </a:extLst>
          </p:cNvPr>
          <p:cNvSpPr/>
          <p:nvPr/>
        </p:nvSpPr>
        <p:spPr>
          <a:xfrm rot="11561677">
            <a:off x="8030305" y="1254275"/>
            <a:ext cx="2115838" cy="467953"/>
          </a:xfrm>
          <a:prstGeom prst="curvedUp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DZ"/>
          </a:p>
        </p:txBody>
      </p:sp>
      <p:sp>
        <p:nvSpPr>
          <p:cNvPr id="10" name="Rectangle 9">
            <a:extLst>
              <a:ext uri="{FF2B5EF4-FFF2-40B4-BE49-F238E27FC236}">
                <a16:creationId xmlns:a16="http://schemas.microsoft.com/office/drawing/2014/main" id="{FA336FA6-3FD4-4AFE-A726-930B229DE760}"/>
              </a:ext>
            </a:extLst>
          </p:cNvPr>
          <p:cNvSpPr/>
          <p:nvPr/>
        </p:nvSpPr>
        <p:spPr>
          <a:xfrm rot="16200000">
            <a:off x="9046636" y="3447887"/>
            <a:ext cx="5580025" cy="52847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DZ" sz="2400" b="1" dirty="0">
                <a:effectLst/>
                <a:ea typeface="Calibri" panose="020F0502020204030204" pitchFamily="34" charset="0"/>
                <a:cs typeface="Arial" panose="020B0604020202020204" pitchFamily="34" charset="0"/>
              </a:rPr>
              <a:t>الشخص المعطي </a:t>
            </a:r>
            <a:endParaRPr lang="fr-DZ" sz="2400" dirty="0">
              <a:effectLst/>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446D07C-C749-4E18-8C3E-182368745EAB}"/>
              </a:ext>
            </a:extLst>
          </p:cNvPr>
          <p:cNvSpPr/>
          <p:nvPr/>
        </p:nvSpPr>
        <p:spPr>
          <a:xfrm>
            <a:off x="1828800" y="307301"/>
            <a:ext cx="7884826" cy="503684"/>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DZ" sz="2400" b="1" dirty="0">
                <a:effectLst/>
                <a:ea typeface="Calibri" panose="020F0502020204030204" pitchFamily="34" charset="0"/>
                <a:cs typeface="Arial" panose="020B0604020202020204" pitchFamily="34" charset="0"/>
              </a:rPr>
              <a:t>الشخص المستلم (المستقبل)</a:t>
            </a:r>
            <a:endParaRPr lang="fr-DZ" sz="2400" dirty="0">
              <a:effectLst/>
              <a:ea typeface="Calibri" panose="020F0502020204030204" pitchFamily="34" charset="0"/>
              <a:cs typeface="Arial" panose="020B0604020202020204" pitchFamily="34" charset="0"/>
            </a:endParaRPr>
          </a:p>
        </p:txBody>
      </p:sp>
      <p:sp>
        <p:nvSpPr>
          <p:cNvPr id="2" name="Espace réservé du pied de page 1">
            <a:extLst>
              <a:ext uri="{FF2B5EF4-FFF2-40B4-BE49-F238E27FC236}">
                <a16:creationId xmlns:a16="http://schemas.microsoft.com/office/drawing/2014/main" id="{0F74F9D0-4516-4BF9-AAA3-A6862A53B411}"/>
              </a:ext>
            </a:extLst>
          </p:cNvPr>
          <p:cNvSpPr>
            <a:spLocks noGrp="1"/>
          </p:cNvSpPr>
          <p:nvPr>
            <p:ph type="ftr" sz="quarter" idx="11"/>
          </p:nvPr>
        </p:nvSpPr>
        <p:spPr>
          <a:xfrm>
            <a:off x="825284" y="6523922"/>
            <a:ext cx="6672887" cy="365125"/>
          </a:xfrm>
        </p:spPr>
        <p:txBody>
          <a:bodyPr/>
          <a:lstStyle/>
          <a:p>
            <a:r>
              <a:rPr lang="ar-DZ" dirty="0"/>
              <a:t>طرفاية وسيلة- عبان رمضان-</a:t>
            </a:r>
            <a:endParaRPr lang="en-US" dirty="0"/>
          </a:p>
        </p:txBody>
      </p:sp>
    </p:spTree>
    <p:extLst>
      <p:ext uri="{BB962C8B-B14F-4D97-AF65-F5344CB8AC3E}">
        <p14:creationId xmlns:p14="http://schemas.microsoft.com/office/powerpoint/2010/main" val="302720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3"/>
          </p:nvPr>
        </p:nvSpPr>
        <p:spPr>
          <a:xfrm>
            <a:off x="8688288" y="548680"/>
            <a:ext cx="3360373" cy="672075"/>
          </a:xfrm>
          <a:solidFill>
            <a:srgbClr val="FFFF00"/>
          </a:solidFill>
        </p:spPr>
        <p:txBody>
          <a:bodyPr>
            <a:noAutofit/>
          </a:bodyPr>
          <a:lstStyle/>
          <a:p>
            <a:pPr marL="0" indent="0" rtl="1">
              <a:buNone/>
            </a:pPr>
            <a:r>
              <a:rPr lang="ar-DZ" dirty="0">
                <a:solidFill>
                  <a:srgbClr val="FF0000"/>
                </a:solidFill>
                <a:latin typeface="Arial" panose="020B0604020202020204" pitchFamily="34" charset="0"/>
                <a:cs typeface="Arial" panose="020B0604020202020204" pitchFamily="34" charset="0"/>
              </a:rPr>
              <a:t>قواعد نقل الدم</a:t>
            </a:r>
            <a:r>
              <a:rPr lang="fr-FR" dirty="0">
                <a:solidFill>
                  <a:srgbClr val="FF0000"/>
                </a:solidFill>
                <a:latin typeface="Arial" panose="020B0604020202020204" pitchFamily="34" charset="0"/>
                <a:cs typeface="Arial" panose="020B0604020202020204" pitchFamily="34" charset="0"/>
              </a:rPr>
              <a:t>:</a:t>
            </a:r>
            <a:endParaRPr lang="ar-DZ" dirty="0">
              <a:solidFill>
                <a:srgbClr val="FF0000"/>
              </a:solidFill>
              <a:latin typeface="Arial" panose="020B0604020202020204" pitchFamily="34" charset="0"/>
              <a:cs typeface="Arial" panose="020B0604020202020204" pitchFamily="34" charset="0"/>
            </a:endParaRPr>
          </a:p>
        </p:txBody>
      </p:sp>
      <p:grpSp>
        <p:nvGrpSpPr>
          <p:cNvPr id="22" name="Groupe 21"/>
          <p:cNvGrpSpPr/>
          <p:nvPr/>
        </p:nvGrpSpPr>
        <p:grpSpPr>
          <a:xfrm>
            <a:off x="3839750" y="3477005"/>
            <a:ext cx="1056117" cy="960107"/>
            <a:chOff x="7809212" y="6291026"/>
            <a:chExt cx="1043189" cy="1017431"/>
          </a:xfrm>
        </p:grpSpPr>
        <p:sp>
          <p:nvSpPr>
            <p:cNvPr id="85" name="Organigramme : Connecteur 84"/>
            <p:cNvSpPr/>
            <p:nvPr/>
          </p:nvSpPr>
          <p:spPr>
            <a:xfrm>
              <a:off x="7809212" y="629102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6" name="Rectangle 85"/>
            <p:cNvSpPr/>
            <p:nvPr/>
          </p:nvSpPr>
          <p:spPr>
            <a:xfrm>
              <a:off x="7983078" y="645201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Rockwell Extra Bold" panose="02060903040505020403" pitchFamily="18" charset="0"/>
                </a:rPr>
                <a:t>O</a:t>
              </a:r>
            </a:p>
          </p:txBody>
        </p:sp>
      </p:grpSp>
      <p:graphicFrame>
        <p:nvGraphicFramePr>
          <p:cNvPr id="50" name="Tableau 49"/>
          <p:cNvGraphicFramePr>
            <a:graphicFrameLocks noGrp="1"/>
          </p:cNvGraphicFramePr>
          <p:nvPr/>
        </p:nvGraphicFramePr>
        <p:xfrm>
          <a:off x="143339" y="836712"/>
          <a:ext cx="8448939" cy="2255520"/>
        </p:xfrm>
        <a:graphic>
          <a:graphicData uri="http://schemas.openxmlformats.org/drawingml/2006/table">
            <a:tbl>
              <a:tblPr firstRow="1" bandRow="1">
                <a:tableStyleId>{5C22544A-7EE6-4342-B048-85BDC9FD1C3A}</a:tableStyleId>
              </a:tblPr>
              <a:tblGrid>
                <a:gridCol w="2816313">
                  <a:extLst>
                    <a:ext uri="{9D8B030D-6E8A-4147-A177-3AD203B41FA5}">
                      <a16:colId xmlns:a16="http://schemas.microsoft.com/office/drawing/2014/main" val="20000"/>
                    </a:ext>
                  </a:extLst>
                </a:gridCol>
                <a:gridCol w="2816313">
                  <a:extLst>
                    <a:ext uri="{9D8B030D-6E8A-4147-A177-3AD203B41FA5}">
                      <a16:colId xmlns:a16="http://schemas.microsoft.com/office/drawing/2014/main" val="20001"/>
                    </a:ext>
                  </a:extLst>
                </a:gridCol>
                <a:gridCol w="2816313">
                  <a:extLst>
                    <a:ext uri="{9D8B030D-6E8A-4147-A177-3AD203B41FA5}">
                      <a16:colId xmlns:a16="http://schemas.microsoft.com/office/drawing/2014/main" val="20002"/>
                    </a:ext>
                  </a:extLst>
                </a:gridCol>
              </a:tblGrid>
              <a:tr h="711200">
                <a:tc>
                  <a:txBody>
                    <a:bodyPr/>
                    <a:lstStyle/>
                    <a:p>
                      <a:pPr algn="ctr"/>
                      <a:r>
                        <a:rPr lang="ar-DZ" sz="2100" b="0" dirty="0">
                          <a:solidFill>
                            <a:schemeClr val="tx1"/>
                          </a:solidFill>
                          <a:latin typeface="Hacen Tunisia" panose="02000000000000000000" pitchFamily="2" charset="-78"/>
                          <a:cs typeface="Hacen Tunisia" panose="02000000000000000000" pitchFamily="2" charset="-78"/>
                        </a:rPr>
                        <a:t>جسم مضاد في بلازما الدم</a:t>
                      </a:r>
                      <a:endParaRPr lang="fr-FR" sz="2100" b="0" dirty="0">
                        <a:solidFill>
                          <a:schemeClr val="tx1"/>
                        </a:solidFill>
                        <a:latin typeface="Hacen Tunisia" panose="02000000000000000000" pitchFamily="2" charset="-78"/>
                        <a:cs typeface="Hacen Tunisia" panose="02000000000000000000" pitchFamily="2" charset="-78"/>
                      </a:endParaRPr>
                    </a:p>
                  </a:txBody>
                  <a:tcPr marL="60960" marR="60960" marT="30480" marB="30480" anchor="ctr">
                    <a:cell3D prstMaterial="dkEdge">
                      <a:bevel prst="cross"/>
                      <a:lightRig rig="flood" dir="t"/>
                    </a:cell3D>
                    <a:solidFill>
                      <a:srgbClr val="FF0000"/>
                    </a:solidFill>
                  </a:tcPr>
                </a:tc>
                <a:tc>
                  <a:txBody>
                    <a:bodyPr/>
                    <a:lstStyle/>
                    <a:p>
                      <a:pPr algn="ctr"/>
                      <a:r>
                        <a:rPr lang="ar-DZ" sz="2100" b="0" dirty="0">
                          <a:solidFill>
                            <a:schemeClr val="tx1"/>
                          </a:solidFill>
                          <a:latin typeface="Hacen Tunisia" panose="02000000000000000000" pitchFamily="2" charset="-78"/>
                          <a:cs typeface="Hacen Tunisia" panose="02000000000000000000" pitchFamily="2" charset="-78"/>
                        </a:rPr>
                        <a:t>مولد الضد محمول على كريات الدم الحمراء</a:t>
                      </a:r>
                      <a:endParaRPr lang="fr-FR" sz="2100" b="0" dirty="0">
                        <a:solidFill>
                          <a:schemeClr val="tx1"/>
                        </a:solidFill>
                        <a:latin typeface="Hacen Tunisia" panose="02000000000000000000" pitchFamily="2" charset="-78"/>
                        <a:cs typeface="Hacen Tunisia" panose="02000000000000000000" pitchFamily="2" charset="-78"/>
                      </a:endParaRPr>
                    </a:p>
                  </a:txBody>
                  <a:tcPr marL="60960" marR="60960" marT="30480" marB="30480" anchor="ctr">
                    <a:cell3D prstMaterial="dkEdge">
                      <a:bevel prst="cross"/>
                      <a:lightRig rig="flood" dir="t"/>
                    </a:cell3D>
                    <a:solidFill>
                      <a:srgbClr val="FF0000"/>
                    </a:solidFill>
                  </a:tcPr>
                </a:tc>
                <a:tc>
                  <a:txBody>
                    <a:bodyPr/>
                    <a:lstStyle/>
                    <a:p>
                      <a:pPr algn="ctr"/>
                      <a:r>
                        <a:rPr lang="ar-DZ" sz="2100" b="0" dirty="0">
                          <a:solidFill>
                            <a:schemeClr val="tx1"/>
                          </a:solidFill>
                          <a:latin typeface="Hacen Tunisia" panose="02000000000000000000" pitchFamily="2" charset="-78"/>
                          <a:cs typeface="Hacen Tunisia" panose="02000000000000000000" pitchFamily="2" charset="-78"/>
                        </a:rPr>
                        <a:t>الزمرة</a:t>
                      </a:r>
                      <a:r>
                        <a:rPr lang="ar-DZ" sz="2100" b="0" baseline="0" dirty="0">
                          <a:solidFill>
                            <a:schemeClr val="tx1"/>
                          </a:solidFill>
                          <a:latin typeface="Hacen Tunisia" panose="02000000000000000000" pitchFamily="2" charset="-78"/>
                          <a:cs typeface="Hacen Tunisia" panose="02000000000000000000" pitchFamily="2" charset="-78"/>
                        </a:rPr>
                        <a:t> الدموية</a:t>
                      </a:r>
                      <a:endParaRPr lang="fr-FR" sz="2100" b="0" dirty="0">
                        <a:solidFill>
                          <a:schemeClr val="tx1"/>
                        </a:solidFill>
                        <a:latin typeface="Hacen Tunisia" panose="02000000000000000000" pitchFamily="2" charset="-78"/>
                        <a:cs typeface="Hacen Tunisia" panose="02000000000000000000" pitchFamily="2" charset="-78"/>
                      </a:endParaRPr>
                    </a:p>
                  </a:txBody>
                  <a:tcPr marL="60960" marR="60960" marT="30480" marB="30480" anchor="ctr">
                    <a:cell3D prstMaterial="dkEdge">
                      <a:bevel prst="cross"/>
                      <a:lightRig rig="flood" dir="t"/>
                    </a:cell3D>
                    <a:solidFill>
                      <a:srgbClr val="FF0000"/>
                    </a:solidFill>
                  </a:tcPr>
                </a:tc>
                <a:extLst>
                  <a:ext uri="{0D108BD9-81ED-4DB2-BD59-A6C34878D82A}">
                    <a16:rowId xmlns:a16="http://schemas.microsoft.com/office/drawing/2014/main" val="10000"/>
                  </a:ext>
                </a:extLst>
              </a:tr>
              <a:tr h="386080">
                <a:tc>
                  <a:txBody>
                    <a:bodyPr/>
                    <a:lstStyle/>
                    <a:p>
                      <a:pPr algn="ctr" rtl="1"/>
                      <a:r>
                        <a:rPr lang="ar-DZ" sz="2100" b="0" dirty="0">
                          <a:solidFill>
                            <a:sysClr val="windowText" lastClr="000000"/>
                          </a:solidFill>
                          <a:latin typeface="Hacen Tunisia" panose="02000000000000000000" pitchFamily="2" charset="-78"/>
                          <a:cs typeface="Hacen Tunisia" panose="02000000000000000000" pitchFamily="2" charset="-78"/>
                        </a:rPr>
                        <a:t>مضاد الـ</a:t>
                      </a:r>
                      <a:r>
                        <a:rPr lang="fr-FR" sz="2100" b="0" dirty="0">
                          <a:solidFill>
                            <a:sysClr val="windowText" lastClr="000000"/>
                          </a:solidFill>
                          <a:latin typeface="Hacen Tunisia" panose="02000000000000000000" pitchFamily="2" charset="-78"/>
                          <a:cs typeface="Hacen Tunisia" panose="02000000000000000000" pitchFamily="2" charset="-78"/>
                        </a:rPr>
                        <a:t>A- B</a:t>
                      </a:r>
                    </a:p>
                  </a:txBody>
                  <a:tcPr marL="60960" marR="60960" marT="30480" marB="30480" anchor="ctr">
                    <a:cell3D prstMaterial="dkEdge">
                      <a:bevel prst="cross"/>
                      <a:lightRig rig="flood" dir="t"/>
                    </a:cell3D>
                    <a:solidFill>
                      <a:srgbClr val="FFFF00"/>
                    </a:solidFill>
                  </a:tcPr>
                </a:tc>
                <a:tc>
                  <a:txBody>
                    <a:bodyPr/>
                    <a:lstStyle/>
                    <a:p>
                      <a:pPr algn="ctr" rtl="1"/>
                      <a:r>
                        <a:rPr lang="ar-DZ" sz="2100" b="0" dirty="0">
                          <a:latin typeface="Hacen Tunisia" panose="02000000000000000000" pitchFamily="2" charset="-78"/>
                          <a:cs typeface="Hacen Tunisia" panose="02000000000000000000" pitchFamily="2" charset="-78"/>
                        </a:rPr>
                        <a:t>لا شيء</a:t>
                      </a:r>
                      <a:endParaRPr lang="fr-FR" sz="2100" b="0" dirty="0">
                        <a:latin typeface="Hacen Tunisia" panose="02000000000000000000" pitchFamily="2" charset="-78"/>
                        <a:cs typeface="Hacen Tunisia" panose="02000000000000000000" pitchFamily="2" charset="-78"/>
                      </a:endParaRPr>
                    </a:p>
                  </a:txBody>
                  <a:tcPr marL="60960" marR="60960" marT="30480" marB="30480" anchor="ctr">
                    <a:cell3D prstMaterial="dkEdge">
                      <a:bevel prst="cross"/>
                      <a:lightRig rig="flood" dir="t"/>
                    </a:cell3D>
                    <a:solidFill>
                      <a:schemeClr val="accent5">
                        <a:lumMod val="75000"/>
                      </a:schemeClr>
                    </a:solidFill>
                  </a:tcPr>
                </a:tc>
                <a:tc>
                  <a:txBody>
                    <a:bodyPr/>
                    <a:lstStyle/>
                    <a:p>
                      <a:pPr algn="ctr" rtl="1"/>
                      <a:r>
                        <a:rPr lang="fr-FR" sz="2100" b="0" dirty="0">
                          <a:ln>
                            <a:solidFill>
                              <a:sysClr val="windowText" lastClr="000000"/>
                            </a:solidFill>
                          </a:ln>
                          <a:latin typeface="Hacen Tunisia" panose="02000000000000000000" pitchFamily="2" charset="-78"/>
                          <a:cs typeface="Hacen Tunisia" panose="02000000000000000000" pitchFamily="2" charset="-78"/>
                        </a:rPr>
                        <a:t>O</a:t>
                      </a:r>
                    </a:p>
                  </a:txBody>
                  <a:tcPr marL="60960" marR="60960" marT="30480" marB="30480" anchor="ctr">
                    <a:cell3D prstMaterial="dkEdge">
                      <a:bevel prst="cross"/>
                      <a:lightRig rig="flood" dir="t"/>
                    </a:cell3D>
                    <a:solidFill>
                      <a:srgbClr val="BBFF02"/>
                    </a:solidFill>
                  </a:tcPr>
                </a:tc>
                <a:extLst>
                  <a:ext uri="{0D108BD9-81ED-4DB2-BD59-A6C34878D82A}">
                    <a16:rowId xmlns:a16="http://schemas.microsoft.com/office/drawing/2014/main" val="10001"/>
                  </a:ext>
                </a:extLst>
              </a:tr>
              <a:tr h="386080">
                <a:tc>
                  <a:txBody>
                    <a:bodyPr/>
                    <a:lstStyle/>
                    <a:p>
                      <a:pPr algn="ctr" rtl="1"/>
                      <a:r>
                        <a:rPr lang="ar-DZ" sz="2100" b="0" dirty="0">
                          <a:solidFill>
                            <a:sysClr val="windowText" lastClr="000000"/>
                          </a:solidFill>
                          <a:latin typeface="Hacen Tunisia" panose="02000000000000000000" pitchFamily="2" charset="-78"/>
                          <a:cs typeface="Hacen Tunisia" panose="02000000000000000000" pitchFamily="2" charset="-78"/>
                        </a:rPr>
                        <a:t>مضاد</a:t>
                      </a:r>
                      <a:r>
                        <a:rPr lang="fr-FR" sz="2100" b="0" dirty="0">
                          <a:solidFill>
                            <a:sysClr val="windowText" lastClr="000000"/>
                          </a:solidFill>
                          <a:latin typeface="Hacen Tunisia" panose="02000000000000000000" pitchFamily="2" charset="-78"/>
                          <a:cs typeface="Hacen Tunisia" panose="02000000000000000000" pitchFamily="2" charset="-78"/>
                        </a:rPr>
                        <a:t>B</a:t>
                      </a:r>
                    </a:p>
                  </a:txBody>
                  <a:tcPr marL="60960" marR="60960" marT="30480" marB="30480" anchor="ctr">
                    <a:cell3D prstMaterial="dkEdge">
                      <a:bevel prst="cross"/>
                      <a:lightRig rig="flood" dir="t"/>
                    </a:cell3D>
                    <a:solidFill>
                      <a:srgbClr val="FFFF00"/>
                    </a:solidFill>
                  </a:tcPr>
                </a:tc>
                <a:tc>
                  <a:txBody>
                    <a:bodyPr/>
                    <a:lstStyle/>
                    <a:p>
                      <a:pPr algn="ctr" rtl="1"/>
                      <a:r>
                        <a:rPr lang="fr-FR" sz="2100" b="0" dirty="0">
                          <a:latin typeface="Hacen Tunisia" panose="02000000000000000000" pitchFamily="2" charset="-78"/>
                          <a:cs typeface="Hacen Tunisia" panose="02000000000000000000" pitchFamily="2" charset="-78"/>
                        </a:rPr>
                        <a:t>A</a:t>
                      </a:r>
                    </a:p>
                  </a:txBody>
                  <a:tcPr marL="60960" marR="60960" marT="30480" marB="30480" anchor="ctr">
                    <a:cell3D prstMaterial="dkEdge">
                      <a:bevel prst="cross"/>
                      <a:lightRig rig="flood" dir="t"/>
                    </a:cell3D>
                    <a:solidFill>
                      <a:schemeClr val="accent5">
                        <a:lumMod val="75000"/>
                      </a:schemeClr>
                    </a:solidFill>
                  </a:tcPr>
                </a:tc>
                <a:tc>
                  <a:txBody>
                    <a:bodyPr/>
                    <a:lstStyle/>
                    <a:p>
                      <a:pPr algn="ctr" rtl="1"/>
                      <a:r>
                        <a:rPr lang="fr-FR" sz="2100" b="0" dirty="0">
                          <a:ln>
                            <a:solidFill>
                              <a:sysClr val="windowText" lastClr="000000"/>
                            </a:solidFill>
                          </a:ln>
                          <a:latin typeface="Hacen Tunisia" panose="02000000000000000000" pitchFamily="2" charset="-78"/>
                          <a:cs typeface="Hacen Tunisia" panose="02000000000000000000" pitchFamily="2" charset="-78"/>
                        </a:rPr>
                        <a:t>A</a:t>
                      </a:r>
                    </a:p>
                  </a:txBody>
                  <a:tcPr marL="60960" marR="60960" marT="30480" marB="30480" anchor="ctr">
                    <a:cell3D prstMaterial="dkEdge">
                      <a:bevel prst="cross"/>
                      <a:lightRig rig="flood" dir="t"/>
                    </a:cell3D>
                    <a:solidFill>
                      <a:srgbClr val="BBFF02"/>
                    </a:solidFill>
                  </a:tcPr>
                </a:tc>
                <a:extLst>
                  <a:ext uri="{0D108BD9-81ED-4DB2-BD59-A6C34878D82A}">
                    <a16:rowId xmlns:a16="http://schemas.microsoft.com/office/drawing/2014/main" val="10002"/>
                  </a:ext>
                </a:extLst>
              </a:tr>
              <a:tr h="386080">
                <a:tc>
                  <a:txBody>
                    <a:bodyPr/>
                    <a:lstStyle/>
                    <a:p>
                      <a:pPr algn="ctr" rtl="1"/>
                      <a:r>
                        <a:rPr lang="ar-DZ" sz="2100" b="0" dirty="0">
                          <a:solidFill>
                            <a:sysClr val="windowText" lastClr="000000"/>
                          </a:solidFill>
                          <a:latin typeface="Hacen Tunisia" panose="02000000000000000000" pitchFamily="2" charset="-78"/>
                          <a:cs typeface="Hacen Tunisia" panose="02000000000000000000" pitchFamily="2" charset="-78"/>
                        </a:rPr>
                        <a:t>مضاد</a:t>
                      </a:r>
                      <a:r>
                        <a:rPr lang="fr-FR" sz="2100" b="0">
                          <a:solidFill>
                            <a:sysClr val="windowText" lastClr="000000"/>
                          </a:solidFill>
                          <a:latin typeface="Hacen Tunisia" panose="02000000000000000000" pitchFamily="2" charset="-78"/>
                          <a:cs typeface="Hacen Tunisia" panose="02000000000000000000" pitchFamily="2" charset="-78"/>
                        </a:rPr>
                        <a:t>A</a:t>
                      </a:r>
                      <a:endParaRPr lang="fr-FR" sz="2100" b="0" dirty="0">
                        <a:solidFill>
                          <a:sysClr val="windowText" lastClr="000000"/>
                        </a:solidFill>
                        <a:latin typeface="Hacen Tunisia" panose="02000000000000000000" pitchFamily="2" charset="-78"/>
                        <a:cs typeface="Hacen Tunisia" panose="02000000000000000000" pitchFamily="2" charset="-78"/>
                      </a:endParaRPr>
                    </a:p>
                  </a:txBody>
                  <a:tcPr marL="60960" marR="60960" marT="30480" marB="30480" anchor="ctr">
                    <a:cell3D prstMaterial="dkEdge">
                      <a:bevel prst="cross"/>
                      <a:lightRig rig="flood" dir="t"/>
                    </a:cell3D>
                    <a:solidFill>
                      <a:srgbClr val="FFFF00"/>
                    </a:solidFill>
                  </a:tcPr>
                </a:tc>
                <a:tc>
                  <a:txBody>
                    <a:bodyPr/>
                    <a:lstStyle/>
                    <a:p>
                      <a:pPr algn="ctr" rtl="1"/>
                      <a:r>
                        <a:rPr lang="fr-FR" sz="2100" b="0" dirty="0">
                          <a:latin typeface="Hacen Tunisia" panose="02000000000000000000" pitchFamily="2" charset="-78"/>
                          <a:cs typeface="Hacen Tunisia" panose="02000000000000000000" pitchFamily="2" charset="-78"/>
                        </a:rPr>
                        <a:t>B</a:t>
                      </a:r>
                    </a:p>
                  </a:txBody>
                  <a:tcPr marL="60960" marR="60960" marT="30480" marB="30480" anchor="ctr">
                    <a:cell3D prstMaterial="dkEdge">
                      <a:bevel prst="cross"/>
                      <a:lightRig rig="flood" dir="t"/>
                    </a:cell3D>
                    <a:solidFill>
                      <a:schemeClr val="accent5">
                        <a:lumMod val="75000"/>
                      </a:schemeClr>
                    </a:solidFill>
                  </a:tcPr>
                </a:tc>
                <a:tc>
                  <a:txBody>
                    <a:bodyPr/>
                    <a:lstStyle/>
                    <a:p>
                      <a:pPr algn="ctr" rtl="1"/>
                      <a:r>
                        <a:rPr lang="fr-FR" sz="2100" b="0" dirty="0">
                          <a:ln>
                            <a:solidFill>
                              <a:sysClr val="windowText" lastClr="000000"/>
                            </a:solidFill>
                          </a:ln>
                          <a:latin typeface="Hacen Tunisia" panose="02000000000000000000" pitchFamily="2" charset="-78"/>
                          <a:cs typeface="Hacen Tunisia" panose="02000000000000000000" pitchFamily="2" charset="-78"/>
                        </a:rPr>
                        <a:t>B</a:t>
                      </a:r>
                    </a:p>
                  </a:txBody>
                  <a:tcPr marL="60960" marR="60960" marT="30480" marB="30480" anchor="ctr">
                    <a:cell3D prstMaterial="dkEdge">
                      <a:bevel prst="cross"/>
                      <a:lightRig rig="flood" dir="t"/>
                    </a:cell3D>
                    <a:solidFill>
                      <a:srgbClr val="BBFF02"/>
                    </a:solidFill>
                  </a:tcPr>
                </a:tc>
                <a:extLst>
                  <a:ext uri="{0D108BD9-81ED-4DB2-BD59-A6C34878D82A}">
                    <a16:rowId xmlns:a16="http://schemas.microsoft.com/office/drawing/2014/main" val="10003"/>
                  </a:ext>
                </a:extLst>
              </a:tr>
              <a:tr h="386080">
                <a:tc>
                  <a:txBody>
                    <a:bodyPr/>
                    <a:lstStyle/>
                    <a:p>
                      <a:pPr algn="ctr" rtl="1"/>
                      <a:r>
                        <a:rPr lang="ar-DZ" sz="2100" b="0" dirty="0">
                          <a:solidFill>
                            <a:sysClr val="windowText" lastClr="000000"/>
                          </a:solidFill>
                          <a:latin typeface="Hacen Tunisia" panose="02000000000000000000" pitchFamily="2" charset="-78"/>
                          <a:cs typeface="Hacen Tunisia" panose="02000000000000000000" pitchFamily="2" charset="-78"/>
                        </a:rPr>
                        <a:t>لا شيء</a:t>
                      </a:r>
                      <a:endParaRPr lang="fr-FR" sz="2100" b="0" dirty="0">
                        <a:solidFill>
                          <a:sysClr val="windowText" lastClr="000000"/>
                        </a:solidFill>
                        <a:latin typeface="Hacen Tunisia" panose="02000000000000000000" pitchFamily="2" charset="-78"/>
                        <a:cs typeface="Hacen Tunisia" panose="02000000000000000000" pitchFamily="2" charset="-78"/>
                      </a:endParaRPr>
                    </a:p>
                  </a:txBody>
                  <a:tcPr marL="60960" marR="60960" marT="30480" marB="30480" anchor="ctr">
                    <a:cell3D prstMaterial="dkEdge">
                      <a:bevel prst="cross"/>
                      <a:lightRig rig="flood" dir="t"/>
                    </a:cell3D>
                    <a:solidFill>
                      <a:srgbClr val="FFFF00"/>
                    </a:solidFill>
                  </a:tcPr>
                </a:tc>
                <a:tc>
                  <a:txBody>
                    <a:bodyPr/>
                    <a:lstStyle/>
                    <a:p>
                      <a:pPr algn="ctr" rtl="1"/>
                      <a:r>
                        <a:rPr lang="fr-FR" sz="2100" b="0" dirty="0">
                          <a:latin typeface="Hacen Tunisia" panose="02000000000000000000" pitchFamily="2" charset="-78"/>
                          <a:cs typeface="Hacen Tunisia" panose="02000000000000000000" pitchFamily="2" charset="-78"/>
                        </a:rPr>
                        <a:t>A</a:t>
                      </a:r>
                      <a:r>
                        <a:rPr lang="ar-DZ" sz="2100" b="0" dirty="0">
                          <a:latin typeface="Hacen Tunisia" panose="02000000000000000000" pitchFamily="2" charset="-78"/>
                          <a:cs typeface="Hacen Tunisia" panose="02000000000000000000" pitchFamily="2" charset="-78"/>
                        </a:rPr>
                        <a:t>و</a:t>
                      </a:r>
                      <a:r>
                        <a:rPr lang="fr-FR" sz="2100" b="0" dirty="0">
                          <a:latin typeface="Hacen Tunisia" panose="02000000000000000000" pitchFamily="2" charset="-78"/>
                          <a:cs typeface="Hacen Tunisia" panose="02000000000000000000" pitchFamily="2" charset="-78"/>
                        </a:rPr>
                        <a:t>B</a:t>
                      </a:r>
                    </a:p>
                  </a:txBody>
                  <a:tcPr marL="60960" marR="60960" marT="30480" marB="30480" anchor="ctr">
                    <a:cell3D prstMaterial="dkEdge">
                      <a:bevel prst="cross"/>
                      <a:lightRig rig="flood" dir="t"/>
                    </a:cell3D>
                    <a:solidFill>
                      <a:schemeClr val="accent5">
                        <a:lumMod val="75000"/>
                      </a:schemeClr>
                    </a:solidFill>
                  </a:tcPr>
                </a:tc>
                <a:tc>
                  <a:txBody>
                    <a:bodyPr/>
                    <a:lstStyle/>
                    <a:p>
                      <a:pPr algn="ctr" rtl="1"/>
                      <a:r>
                        <a:rPr lang="fr-FR" sz="2100" b="0" dirty="0">
                          <a:ln>
                            <a:solidFill>
                              <a:sysClr val="windowText" lastClr="000000"/>
                            </a:solidFill>
                          </a:ln>
                          <a:latin typeface="Hacen Tunisia" panose="02000000000000000000" pitchFamily="2" charset="-78"/>
                          <a:cs typeface="Hacen Tunisia" panose="02000000000000000000" pitchFamily="2" charset="-78"/>
                        </a:rPr>
                        <a:t>A B</a:t>
                      </a:r>
                    </a:p>
                  </a:txBody>
                  <a:tcPr marL="60960" marR="60960" marT="30480" marB="30480" anchor="ctr">
                    <a:cell3D prstMaterial="dkEdge">
                      <a:bevel prst="cross"/>
                      <a:lightRig rig="flood" dir="t"/>
                    </a:cell3D>
                    <a:solidFill>
                      <a:srgbClr val="BBFF02"/>
                    </a:solidFill>
                  </a:tcPr>
                </a:tc>
                <a:extLst>
                  <a:ext uri="{0D108BD9-81ED-4DB2-BD59-A6C34878D82A}">
                    <a16:rowId xmlns:a16="http://schemas.microsoft.com/office/drawing/2014/main" val="10004"/>
                  </a:ext>
                </a:extLst>
              </a:tr>
            </a:tbl>
          </a:graphicData>
        </a:graphic>
      </p:graphicFrame>
      <p:grpSp>
        <p:nvGrpSpPr>
          <p:cNvPr id="76" name="Groupe 75"/>
          <p:cNvGrpSpPr/>
          <p:nvPr/>
        </p:nvGrpSpPr>
        <p:grpSpPr>
          <a:xfrm>
            <a:off x="7920203" y="3525011"/>
            <a:ext cx="1138041" cy="1042289"/>
            <a:chOff x="7881173" y="3485254"/>
            <a:chExt cx="1294863" cy="1164593"/>
          </a:xfrm>
        </p:grpSpPr>
        <p:sp>
          <p:nvSpPr>
            <p:cNvPr id="77" name="Triangle isocèle 76"/>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78" name="Triangle isocèle 77"/>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79" name="Triangle isocèle 78"/>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80" name="Triangle isocèle 79"/>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81" name="Triangle isocèle 80"/>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82" name="Triangle isocèle 81"/>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83" name="Organigramme : Connecteur 82"/>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84" name="Rectangle 83"/>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Rockwell Extra Bold" panose="02060903040505020403" pitchFamily="18" charset="0"/>
                </a:rPr>
                <a:t>A</a:t>
              </a:r>
            </a:p>
          </p:txBody>
        </p:sp>
      </p:grpSp>
      <p:grpSp>
        <p:nvGrpSpPr>
          <p:cNvPr id="20" name="Groupe 19"/>
          <p:cNvGrpSpPr/>
          <p:nvPr/>
        </p:nvGrpSpPr>
        <p:grpSpPr>
          <a:xfrm>
            <a:off x="7834929" y="4964360"/>
            <a:ext cx="1248139" cy="1200133"/>
            <a:chOff x="10767332" y="7692724"/>
            <a:chExt cx="1294863" cy="1276177"/>
          </a:xfrm>
        </p:grpSpPr>
        <p:sp>
          <p:nvSpPr>
            <p:cNvPr id="71" name="Rectangle 70"/>
            <p:cNvSpPr/>
            <p:nvPr/>
          </p:nvSpPr>
          <p:spPr>
            <a:xfrm rot="1404901">
              <a:off x="11825765" y="8445211"/>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72" name="Rectangle 71"/>
            <p:cNvSpPr/>
            <p:nvPr/>
          </p:nvSpPr>
          <p:spPr>
            <a:xfrm rot="16950054">
              <a:off x="11433434" y="7708511"/>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73" name="Rectangle 72"/>
            <p:cNvSpPr/>
            <p:nvPr/>
          </p:nvSpPr>
          <p:spPr>
            <a:xfrm rot="13335467">
              <a:off x="10884252" y="7851134"/>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74" name="Rectangle 73"/>
            <p:cNvSpPr/>
            <p:nvPr/>
          </p:nvSpPr>
          <p:spPr>
            <a:xfrm rot="9111913">
              <a:off x="10779736" y="8454994"/>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75" name="Rectangle 74"/>
            <p:cNvSpPr/>
            <p:nvPr/>
          </p:nvSpPr>
          <p:spPr>
            <a:xfrm rot="5185682">
              <a:off x="11315253" y="8778927"/>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grpSp>
          <p:nvGrpSpPr>
            <p:cNvPr id="87" name="Groupe 86"/>
            <p:cNvGrpSpPr/>
            <p:nvPr/>
          </p:nvGrpSpPr>
          <p:grpSpPr>
            <a:xfrm>
              <a:off x="10767332" y="7708872"/>
              <a:ext cx="1294863" cy="1164593"/>
              <a:chOff x="7881173" y="3485254"/>
              <a:chExt cx="1294863" cy="1164593"/>
            </a:xfrm>
          </p:grpSpPr>
          <p:sp>
            <p:nvSpPr>
              <p:cNvPr id="88" name="Triangle isocèle 87"/>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89" name="Triangle isocèle 88"/>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90" name="Triangle isocèle 89"/>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91" name="Triangle isocèle 90"/>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92" name="Triangle isocèle 91"/>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93" name="Triangle isocèle 92"/>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94" name="Organigramme : Connecteur 93"/>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5" name="Rectangle 94"/>
              <p:cNvSpPr/>
              <p:nvPr/>
            </p:nvSpPr>
            <p:spPr>
              <a:xfrm>
                <a:off x="7997004" y="3748600"/>
                <a:ext cx="896610"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Rockwell Extra Bold" panose="02060903040505020403" pitchFamily="18" charset="0"/>
                  </a:rPr>
                  <a:t>A B</a:t>
                </a:r>
              </a:p>
            </p:txBody>
          </p:sp>
        </p:grpSp>
      </p:grpSp>
      <p:grpSp>
        <p:nvGrpSpPr>
          <p:cNvPr id="24" name="Groupe 23"/>
          <p:cNvGrpSpPr/>
          <p:nvPr/>
        </p:nvGrpSpPr>
        <p:grpSpPr>
          <a:xfrm>
            <a:off x="3791744" y="4977534"/>
            <a:ext cx="1296144" cy="1254009"/>
            <a:chOff x="5686822" y="7466301"/>
            <a:chExt cx="1944216" cy="1881014"/>
          </a:xfrm>
        </p:grpSpPr>
        <p:sp>
          <p:nvSpPr>
            <p:cNvPr id="107" name="Rectangle 106"/>
            <p:cNvSpPr/>
            <p:nvPr/>
          </p:nvSpPr>
          <p:spPr>
            <a:xfrm rot="16647306">
              <a:off x="6605832" y="7507652"/>
              <a:ext cx="394226" cy="31152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grpSp>
          <p:nvGrpSpPr>
            <p:cNvPr id="23" name="Groupe 22"/>
            <p:cNvGrpSpPr/>
            <p:nvPr/>
          </p:nvGrpSpPr>
          <p:grpSpPr>
            <a:xfrm>
              <a:off x="5686822" y="7735788"/>
              <a:ext cx="1944216" cy="1611527"/>
              <a:chOff x="7743768" y="7852453"/>
              <a:chExt cx="1251790" cy="1160564"/>
            </a:xfrm>
          </p:grpSpPr>
          <p:sp>
            <p:nvSpPr>
              <p:cNvPr id="106" name="Rectangle 105"/>
              <p:cNvSpPr/>
              <p:nvPr/>
            </p:nvSpPr>
            <p:spPr>
              <a:xfrm rot="1404901">
                <a:off x="8789797" y="8489327"/>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08" name="Rectangle 107"/>
              <p:cNvSpPr/>
              <p:nvPr/>
            </p:nvSpPr>
            <p:spPr>
              <a:xfrm rot="13335467">
                <a:off x="7848284" y="7895250"/>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09" name="Rectangle 108"/>
              <p:cNvSpPr/>
              <p:nvPr/>
            </p:nvSpPr>
            <p:spPr>
              <a:xfrm rot="9111913">
                <a:off x="7743768" y="8499110"/>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10" name="Rectangle 109"/>
              <p:cNvSpPr/>
              <p:nvPr/>
            </p:nvSpPr>
            <p:spPr>
              <a:xfrm rot="5185682">
                <a:off x="8279285" y="8823043"/>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11" name="Rectangle 110"/>
              <p:cNvSpPr/>
              <p:nvPr/>
            </p:nvSpPr>
            <p:spPr>
              <a:xfrm rot="9111913">
                <a:off x="8762442" y="7965710"/>
                <a:ext cx="205761" cy="174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12" name="Organigramme : Connecteur 111"/>
              <p:cNvSpPr/>
              <p:nvPr/>
            </p:nvSpPr>
            <p:spPr>
              <a:xfrm rot="3531">
                <a:off x="7852104" y="7852453"/>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3" name="Rectangle 112"/>
              <p:cNvSpPr/>
              <p:nvPr/>
            </p:nvSpPr>
            <p:spPr>
              <a:xfrm rot="53386">
                <a:off x="8063928" y="7994202"/>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Rockwell Extra Bold" panose="02060903040505020403" pitchFamily="18" charset="0"/>
                  </a:rPr>
                  <a:t>B</a:t>
                </a:r>
              </a:p>
            </p:txBody>
          </p:sp>
        </p:grpSp>
      </p:grpSp>
      <p:grpSp>
        <p:nvGrpSpPr>
          <p:cNvPr id="114" name="Groupe 113"/>
          <p:cNvGrpSpPr/>
          <p:nvPr/>
        </p:nvGrpSpPr>
        <p:grpSpPr>
          <a:xfrm>
            <a:off x="7212076" y="3740057"/>
            <a:ext cx="768085" cy="288033"/>
            <a:chOff x="7267257" y="3681481"/>
            <a:chExt cx="1152127" cy="432049"/>
          </a:xfrm>
        </p:grpSpPr>
        <p:cxnSp>
          <p:nvCxnSpPr>
            <p:cNvPr id="115" name="Connecteur droit 114"/>
            <p:cNvCxnSpPr/>
            <p:nvPr/>
          </p:nvCxnSpPr>
          <p:spPr>
            <a:xfrm flipH="1" flipV="1">
              <a:off x="7843320" y="3681481"/>
              <a:ext cx="576064" cy="432049"/>
            </a:xfrm>
            <a:prstGeom prst="line">
              <a:avLst/>
            </a:prstGeom>
          </p:spPr>
          <p:style>
            <a:lnRef idx="3">
              <a:schemeClr val="accent1"/>
            </a:lnRef>
            <a:fillRef idx="0">
              <a:schemeClr val="accent1"/>
            </a:fillRef>
            <a:effectRef idx="2">
              <a:schemeClr val="accent1"/>
            </a:effectRef>
            <a:fontRef idx="minor">
              <a:schemeClr val="tx1"/>
            </a:fontRef>
          </p:style>
        </p:cxnSp>
        <p:cxnSp>
          <p:nvCxnSpPr>
            <p:cNvPr id="116" name="Connecteur droit 115"/>
            <p:cNvCxnSpPr/>
            <p:nvPr/>
          </p:nvCxnSpPr>
          <p:spPr>
            <a:xfrm flipH="1">
              <a:off x="7267257" y="3681481"/>
              <a:ext cx="576063"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7" name="Rectangle 116"/>
          <p:cNvSpPr/>
          <p:nvPr/>
        </p:nvSpPr>
        <p:spPr>
          <a:xfrm>
            <a:off x="5627900" y="3500030"/>
            <a:ext cx="1911455"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ln w="0"/>
                <a:solidFill>
                  <a:sysClr val="windowText" lastClr="000000"/>
                </a:solidFill>
                <a:latin typeface="Hacen Tunisia" panose="02000000000000000000" pitchFamily="2" charset="-78"/>
                <a:cs typeface="Hacen Tunisia" panose="02000000000000000000" pitchFamily="2" charset="-78"/>
              </a:rPr>
              <a:t>مولد ضد الضد</a:t>
            </a:r>
            <a:r>
              <a:rPr lang="fr-FR" sz="2000" b="1" dirty="0">
                <a:ln w="0"/>
                <a:solidFill>
                  <a:sysClr val="windowText" lastClr="000000"/>
                </a:solidFill>
                <a:latin typeface="Hacen Tunisia" panose="02000000000000000000" pitchFamily="2" charset="-78"/>
                <a:cs typeface="Hacen Tunisia" panose="02000000000000000000" pitchFamily="2" charset="-78"/>
              </a:rPr>
              <a:t> A</a:t>
            </a:r>
          </a:p>
        </p:txBody>
      </p:sp>
      <p:grpSp>
        <p:nvGrpSpPr>
          <p:cNvPr id="118" name="Groupe 117"/>
          <p:cNvGrpSpPr/>
          <p:nvPr/>
        </p:nvGrpSpPr>
        <p:grpSpPr>
          <a:xfrm flipH="1">
            <a:off x="4991877" y="5013176"/>
            <a:ext cx="816091" cy="336037"/>
            <a:chOff x="7339264" y="3609473"/>
            <a:chExt cx="603475" cy="396863"/>
          </a:xfrm>
        </p:grpSpPr>
        <p:cxnSp>
          <p:nvCxnSpPr>
            <p:cNvPr id="119" name="Connecteur droit 118"/>
            <p:cNvCxnSpPr/>
            <p:nvPr/>
          </p:nvCxnSpPr>
          <p:spPr>
            <a:xfrm>
              <a:off x="7820526" y="3609474"/>
              <a:ext cx="122213" cy="3968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20" name="Connecteur droit 119"/>
            <p:cNvCxnSpPr/>
            <p:nvPr/>
          </p:nvCxnSpPr>
          <p:spPr>
            <a:xfrm flipH="1">
              <a:off x="7339264" y="3609473"/>
              <a:ext cx="481263"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1" name="Rectangle 120"/>
          <p:cNvSpPr/>
          <p:nvPr/>
        </p:nvSpPr>
        <p:spPr>
          <a:xfrm>
            <a:off x="5423926" y="4773150"/>
            <a:ext cx="1682002" cy="480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ln w="0"/>
                <a:solidFill>
                  <a:sysClr val="windowText" lastClr="000000"/>
                </a:solidFill>
                <a:latin typeface="Hacen Tunisia" panose="02000000000000000000" pitchFamily="2" charset="-78"/>
                <a:cs typeface="Hacen Tunisia" panose="02000000000000000000" pitchFamily="2" charset="-78"/>
              </a:rPr>
              <a:t>مولد ضد الضد</a:t>
            </a:r>
            <a:r>
              <a:rPr lang="fr-FR" sz="2000" b="1" dirty="0">
                <a:ln w="0"/>
                <a:solidFill>
                  <a:sysClr val="windowText" lastClr="000000"/>
                </a:solidFill>
                <a:latin typeface="Hacen Tunisia" panose="02000000000000000000" pitchFamily="2" charset="-78"/>
                <a:cs typeface="Hacen Tunisia" panose="02000000000000000000" pitchFamily="2" charset="-78"/>
              </a:rPr>
              <a:t> B</a:t>
            </a:r>
          </a:p>
        </p:txBody>
      </p:sp>
      <p:sp>
        <p:nvSpPr>
          <p:cNvPr id="122" name="Rectangle 121"/>
          <p:cNvSpPr/>
          <p:nvPr/>
        </p:nvSpPr>
        <p:spPr>
          <a:xfrm>
            <a:off x="9420322" y="3836068"/>
            <a:ext cx="1342953" cy="3768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ln w="0"/>
                <a:solidFill>
                  <a:schemeClr val="tx1"/>
                </a:solidFill>
                <a:latin typeface="Hacen Tunisia" panose="02000000000000000000" pitchFamily="2" charset="-78"/>
                <a:cs typeface="Hacen Tunisia" panose="02000000000000000000" pitchFamily="2" charset="-78"/>
              </a:rPr>
              <a:t>مضاد </a:t>
            </a:r>
            <a:r>
              <a:rPr lang="fr-FR" sz="2000" b="1" dirty="0">
                <a:ln w="0"/>
                <a:solidFill>
                  <a:schemeClr val="tx1"/>
                </a:solidFill>
                <a:latin typeface="Hacen Tunisia" panose="02000000000000000000" pitchFamily="2" charset="-78"/>
                <a:cs typeface="Hacen Tunisia" panose="02000000000000000000" pitchFamily="2" charset="-78"/>
              </a:rPr>
              <a:t>B</a:t>
            </a:r>
          </a:p>
        </p:txBody>
      </p:sp>
      <p:sp>
        <p:nvSpPr>
          <p:cNvPr id="123" name="Rectangle 122"/>
          <p:cNvSpPr/>
          <p:nvPr/>
        </p:nvSpPr>
        <p:spPr>
          <a:xfrm>
            <a:off x="1727515" y="5253203"/>
            <a:ext cx="1392155" cy="480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ln w="0"/>
                <a:solidFill>
                  <a:sysClr val="windowText" lastClr="000000"/>
                </a:solidFill>
                <a:latin typeface="Hacen Tunisia" panose="02000000000000000000" pitchFamily="2" charset="-78"/>
                <a:cs typeface="Hacen Tunisia" panose="02000000000000000000" pitchFamily="2" charset="-78"/>
              </a:rPr>
              <a:t>مضاد </a:t>
            </a:r>
            <a:r>
              <a:rPr lang="fr-FR" sz="2000" b="1" dirty="0">
                <a:ln w="0"/>
                <a:solidFill>
                  <a:sysClr val="windowText" lastClr="000000"/>
                </a:solidFill>
                <a:latin typeface="Hacen Tunisia" panose="02000000000000000000" pitchFamily="2" charset="-78"/>
                <a:cs typeface="Hacen Tunisia" panose="02000000000000000000" pitchFamily="2" charset="-78"/>
              </a:rPr>
              <a:t>A</a:t>
            </a:r>
          </a:p>
        </p:txBody>
      </p:sp>
      <p:grpSp>
        <p:nvGrpSpPr>
          <p:cNvPr id="19" name="Groupe 18"/>
          <p:cNvGrpSpPr/>
          <p:nvPr/>
        </p:nvGrpSpPr>
        <p:grpSpPr>
          <a:xfrm>
            <a:off x="3167675" y="3525011"/>
            <a:ext cx="336037" cy="983981"/>
            <a:chOff x="7458035" y="6224143"/>
            <a:chExt cx="298480" cy="971916"/>
          </a:xfrm>
        </p:grpSpPr>
        <p:grpSp>
          <p:nvGrpSpPr>
            <p:cNvPr id="102" name="Groupe 101"/>
            <p:cNvGrpSpPr/>
            <p:nvPr/>
          </p:nvGrpSpPr>
          <p:grpSpPr>
            <a:xfrm rot="6059003">
              <a:off x="7338283" y="6350114"/>
              <a:ext cx="544203" cy="292261"/>
              <a:chOff x="9554517" y="3968427"/>
              <a:chExt cx="370494" cy="147048"/>
            </a:xfrm>
            <a:pattFill prst="pct50">
              <a:fgClr>
                <a:srgbClr val="FFC000"/>
              </a:fgClr>
              <a:bgClr>
                <a:schemeClr val="bg1"/>
              </a:bgClr>
            </a:pattFill>
          </p:grpSpPr>
          <p:sp>
            <p:nvSpPr>
              <p:cNvPr id="103" name="Rectangle 102"/>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4" name="Rectangle 103"/>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5" name="Rectangle 104"/>
              <p:cNvSpPr/>
              <p:nvPr/>
            </p:nvSpPr>
            <p:spPr>
              <a:xfrm rot="15643747">
                <a:off x="9808737" y="3946368"/>
                <a:ext cx="57935" cy="174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124" name="Groupe 123"/>
            <p:cNvGrpSpPr/>
            <p:nvPr/>
          </p:nvGrpSpPr>
          <p:grpSpPr>
            <a:xfrm rot="15638439" flipV="1">
              <a:off x="7310456" y="6756218"/>
              <a:ext cx="587420" cy="292261"/>
              <a:chOff x="9554517" y="3968427"/>
              <a:chExt cx="399916" cy="147048"/>
            </a:xfrm>
            <a:pattFill prst="pct50">
              <a:fgClr>
                <a:srgbClr val="FFC000"/>
              </a:fgClr>
              <a:bgClr>
                <a:schemeClr val="bg1"/>
              </a:bgClr>
            </a:pattFill>
          </p:grpSpPr>
          <p:sp>
            <p:nvSpPr>
              <p:cNvPr id="125" name="Rectangle 124"/>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6" name="Rectangle 125"/>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7" name="Rectangle 126"/>
              <p:cNvSpPr/>
              <p:nvPr/>
            </p:nvSpPr>
            <p:spPr>
              <a:xfrm rot="15643747">
                <a:off x="9823351" y="3929797"/>
                <a:ext cx="57935" cy="204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grpSp>
        <p:nvGrpSpPr>
          <p:cNvPr id="17" name="Groupe 16"/>
          <p:cNvGrpSpPr/>
          <p:nvPr/>
        </p:nvGrpSpPr>
        <p:grpSpPr>
          <a:xfrm>
            <a:off x="2543605" y="3525011"/>
            <a:ext cx="432048" cy="1008112"/>
            <a:chOff x="6118870" y="6079604"/>
            <a:chExt cx="384597" cy="1216181"/>
          </a:xfrm>
        </p:grpSpPr>
        <p:grpSp>
          <p:nvGrpSpPr>
            <p:cNvPr id="96" name="Groupe 95"/>
            <p:cNvGrpSpPr/>
            <p:nvPr/>
          </p:nvGrpSpPr>
          <p:grpSpPr>
            <a:xfrm>
              <a:off x="6118870" y="6079604"/>
              <a:ext cx="384597" cy="784133"/>
              <a:chOff x="2896485" y="4808924"/>
              <a:chExt cx="384597" cy="784133"/>
            </a:xfrm>
          </p:grpSpPr>
          <p:grpSp>
            <p:nvGrpSpPr>
              <p:cNvPr id="97" name="Groupe 96"/>
              <p:cNvGrpSpPr/>
              <p:nvPr/>
            </p:nvGrpSpPr>
            <p:grpSpPr>
              <a:xfrm>
                <a:off x="2896485" y="4810204"/>
                <a:ext cx="384597" cy="782853"/>
                <a:chOff x="3409832" y="5108453"/>
                <a:chExt cx="384597" cy="782853"/>
              </a:xfrm>
            </p:grpSpPr>
            <p:sp>
              <p:nvSpPr>
                <p:cNvPr id="99" name="Rectangle 98"/>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0" name="Rectangle 99"/>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1" name="Rectangle 100"/>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98" name="Rectangle 97"/>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128" name="Groupe 127"/>
            <p:cNvGrpSpPr/>
            <p:nvPr/>
          </p:nvGrpSpPr>
          <p:grpSpPr>
            <a:xfrm flipV="1">
              <a:off x="6118870" y="6511652"/>
              <a:ext cx="384597" cy="784133"/>
              <a:chOff x="2896485" y="4808924"/>
              <a:chExt cx="384597" cy="784133"/>
            </a:xfrm>
          </p:grpSpPr>
          <p:grpSp>
            <p:nvGrpSpPr>
              <p:cNvPr id="129" name="Groupe 128"/>
              <p:cNvGrpSpPr/>
              <p:nvPr/>
            </p:nvGrpSpPr>
            <p:grpSpPr>
              <a:xfrm>
                <a:off x="2896485" y="4810204"/>
                <a:ext cx="384597" cy="782853"/>
                <a:chOff x="3409832" y="5108453"/>
                <a:chExt cx="384597" cy="782853"/>
              </a:xfrm>
            </p:grpSpPr>
            <p:sp>
              <p:nvSpPr>
                <p:cNvPr id="131" name="Rectangle 130"/>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2" name="Rectangle 131"/>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3" name="Rectangle 132"/>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130" name="Rectangle 129"/>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grpSp>
        <p:nvGrpSpPr>
          <p:cNvPr id="18" name="Groupe 17"/>
          <p:cNvGrpSpPr/>
          <p:nvPr/>
        </p:nvGrpSpPr>
        <p:grpSpPr>
          <a:xfrm>
            <a:off x="3167675" y="5109187"/>
            <a:ext cx="336037" cy="839965"/>
            <a:chOff x="7165935" y="7964043"/>
            <a:chExt cx="298480" cy="971916"/>
          </a:xfrm>
        </p:grpSpPr>
        <p:grpSp>
          <p:nvGrpSpPr>
            <p:cNvPr id="134" name="Groupe 133"/>
            <p:cNvGrpSpPr/>
            <p:nvPr/>
          </p:nvGrpSpPr>
          <p:grpSpPr>
            <a:xfrm rot="6059003">
              <a:off x="7046183" y="8090014"/>
              <a:ext cx="544203" cy="292261"/>
              <a:chOff x="9554517" y="3968427"/>
              <a:chExt cx="370494" cy="147048"/>
            </a:xfrm>
            <a:pattFill prst="pct50">
              <a:fgClr>
                <a:srgbClr val="FFC000"/>
              </a:fgClr>
              <a:bgClr>
                <a:schemeClr val="bg1"/>
              </a:bgClr>
            </a:pattFill>
          </p:grpSpPr>
          <p:sp>
            <p:nvSpPr>
              <p:cNvPr id="135" name="Rectangle 134"/>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6" name="Rectangle 135"/>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7" name="Rectangle 136"/>
              <p:cNvSpPr/>
              <p:nvPr/>
            </p:nvSpPr>
            <p:spPr>
              <a:xfrm rot="15643747">
                <a:off x="9808737" y="3946368"/>
                <a:ext cx="57935" cy="174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138" name="Groupe 137"/>
            <p:cNvGrpSpPr/>
            <p:nvPr/>
          </p:nvGrpSpPr>
          <p:grpSpPr>
            <a:xfrm rot="15638439" flipV="1">
              <a:off x="7018356" y="8496118"/>
              <a:ext cx="587420" cy="292261"/>
              <a:chOff x="9554517" y="3968427"/>
              <a:chExt cx="399916" cy="147048"/>
            </a:xfrm>
            <a:pattFill prst="pct50">
              <a:fgClr>
                <a:srgbClr val="FFC000"/>
              </a:fgClr>
              <a:bgClr>
                <a:schemeClr val="bg1"/>
              </a:bgClr>
            </a:pattFill>
          </p:grpSpPr>
          <p:sp>
            <p:nvSpPr>
              <p:cNvPr id="139" name="Rectangle 138"/>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0" name="Rectangle 139"/>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1" name="Rectangle 140"/>
              <p:cNvSpPr/>
              <p:nvPr/>
            </p:nvSpPr>
            <p:spPr>
              <a:xfrm rot="15643747">
                <a:off x="9823351" y="3929797"/>
                <a:ext cx="57935" cy="204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grpSp>
        <p:nvGrpSpPr>
          <p:cNvPr id="13" name="Groupe 12"/>
          <p:cNvGrpSpPr/>
          <p:nvPr/>
        </p:nvGrpSpPr>
        <p:grpSpPr>
          <a:xfrm>
            <a:off x="9084284" y="3548036"/>
            <a:ext cx="357778" cy="1000487"/>
            <a:chOff x="13074006" y="5847574"/>
            <a:chExt cx="536667" cy="1500731"/>
          </a:xfrm>
        </p:grpSpPr>
        <p:grpSp>
          <p:nvGrpSpPr>
            <p:cNvPr id="142" name="Groupe 141"/>
            <p:cNvGrpSpPr/>
            <p:nvPr/>
          </p:nvGrpSpPr>
          <p:grpSpPr>
            <a:xfrm>
              <a:off x="13074006" y="5847574"/>
              <a:ext cx="507027" cy="1052677"/>
              <a:chOff x="2896485" y="4808924"/>
              <a:chExt cx="384597" cy="784133"/>
            </a:xfrm>
          </p:grpSpPr>
          <p:grpSp>
            <p:nvGrpSpPr>
              <p:cNvPr id="143" name="Groupe 142"/>
              <p:cNvGrpSpPr/>
              <p:nvPr/>
            </p:nvGrpSpPr>
            <p:grpSpPr>
              <a:xfrm>
                <a:off x="2896485" y="4810204"/>
                <a:ext cx="384597" cy="782853"/>
                <a:chOff x="3409832" y="5108453"/>
                <a:chExt cx="384597" cy="782853"/>
              </a:xfrm>
            </p:grpSpPr>
            <p:sp>
              <p:nvSpPr>
                <p:cNvPr id="145" name="Rectangle 144"/>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6" name="Rectangle 145"/>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7" name="Rectangle 146"/>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144" name="Rectangle 143"/>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148" name="Groupe 147"/>
            <p:cNvGrpSpPr/>
            <p:nvPr/>
          </p:nvGrpSpPr>
          <p:grpSpPr>
            <a:xfrm flipV="1">
              <a:off x="13103646" y="6295628"/>
              <a:ext cx="507027" cy="1052677"/>
              <a:chOff x="2896485" y="4808924"/>
              <a:chExt cx="384597" cy="784133"/>
            </a:xfrm>
          </p:grpSpPr>
          <p:grpSp>
            <p:nvGrpSpPr>
              <p:cNvPr id="149" name="Groupe 148"/>
              <p:cNvGrpSpPr/>
              <p:nvPr/>
            </p:nvGrpSpPr>
            <p:grpSpPr>
              <a:xfrm>
                <a:off x="2896485" y="4810204"/>
                <a:ext cx="384597" cy="782853"/>
                <a:chOff x="3409832" y="5108453"/>
                <a:chExt cx="384597" cy="782853"/>
              </a:xfrm>
            </p:grpSpPr>
            <p:sp>
              <p:nvSpPr>
                <p:cNvPr id="151" name="Rectangle 150"/>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2" name="Rectangle 151"/>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3" name="Rectangle 152"/>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150" name="Rectangle 149"/>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sp>
        <p:nvSpPr>
          <p:cNvPr id="2" name="Espace réservé du pied de page 1">
            <a:extLst>
              <a:ext uri="{FF2B5EF4-FFF2-40B4-BE49-F238E27FC236}">
                <a16:creationId xmlns:a16="http://schemas.microsoft.com/office/drawing/2014/main" id="{D19B6C29-EFBB-4A0E-B80E-0443F671EE1D}"/>
              </a:ext>
            </a:extLst>
          </p:cNvPr>
          <p:cNvSpPr>
            <a:spLocks noGrp="1"/>
          </p:cNvSpPr>
          <p:nvPr>
            <p:ph type="ftr" sz="quarter" idx="10"/>
          </p:nvPr>
        </p:nvSpPr>
        <p:spPr>
          <a:xfrm>
            <a:off x="5494343" y="6475040"/>
            <a:ext cx="6672887" cy="365125"/>
          </a:xfrm>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1563018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additive="base">
                                        <p:cTn id="16" dur="500" fill="hold"/>
                                        <p:tgtEl>
                                          <p:spTgt spid="76"/>
                                        </p:tgtEl>
                                        <p:attrNameLst>
                                          <p:attrName>ppt_x</p:attrName>
                                        </p:attrNameLst>
                                      </p:cBhvr>
                                      <p:tavLst>
                                        <p:tav tm="0">
                                          <p:val>
                                            <p:strVal val="1+#ppt_w/2"/>
                                          </p:val>
                                        </p:tav>
                                        <p:tav tm="100000">
                                          <p:val>
                                            <p:strVal val="#ppt_x"/>
                                          </p:val>
                                        </p:tav>
                                      </p:tavLst>
                                    </p:anim>
                                    <p:anim calcmode="lin" valueType="num">
                                      <p:cBhvr additive="base">
                                        <p:cTn id="17" dur="500" fill="hold"/>
                                        <p:tgtEl>
                                          <p:spTgt spid="7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500" fill="hold"/>
                                        <p:tgtEl>
                                          <p:spTgt spid="117"/>
                                        </p:tgtEl>
                                        <p:attrNameLst>
                                          <p:attrName>ppt_x</p:attrName>
                                        </p:attrNameLst>
                                      </p:cBhvr>
                                      <p:tavLst>
                                        <p:tav tm="0">
                                          <p:val>
                                            <p:strVal val="1+#ppt_w/2"/>
                                          </p:val>
                                        </p:tav>
                                        <p:tav tm="100000">
                                          <p:val>
                                            <p:strVal val="#ppt_x"/>
                                          </p:val>
                                        </p:tav>
                                      </p:tavLst>
                                    </p:anim>
                                    <p:anim calcmode="lin" valueType="num">
                                      <p:cBhvr additive="base">
                                        <p:cTn id="32" dur="500" fill="hold"/>
                                        <p:tgtEl>
                                          <p:spTgt spid="11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fill="hold"/>
                                        <p:tgtEl>
                                          <p:spTgt spid="118"/>
                                        </p:tgtEl>
                                        <p:attrNameLst>
                                          <p:attrName>ppt_x</p:attrName>
                                        </p:attrNameLst>
                                      </p:cBhvr>
                                      <p:tavLst>
                                        <p:tav tm="0">
                                          <p:val>
                                            <p:strVal val="1+#ppt_w/2"/>
                                          </p:val>
                                        </p:tav>
                                        <p:tav tm="100000">
                                          <p:val>
                                            <p:strVal val="#ppt_x"/>
                                          </p:val>
                                        </p:tav>
                                      </p:tavLst>
                                    </p:anim>
                                    <p:anim calcmode="lin" valueType="num">
                                      <p:cBhvr additive="base">
                                        <p:cTn id="37" dur="500" fill="hold"/>
                                        <p:tgtEl>
                                          <p:spTgt spid="11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additive="base">
                                        <p:cTn id="41" dur="500" fill="hold"/>
                                        <p:tgtEl>
                                          <p:spTgt spid="121"/>
                                        </p:tgtEl>
                                        <p:attrNameLst>
                                          <p:attrName>ppt_x</p:attrName>
                                        </p:attrNameLst>
                                      </p:cBhvr>
                                      <p:tavLst>
                                        <p:tav tm="0">
                                          <p:val>
                                            <p:strVal val="1+#ppt_w/2"/>
                                          </p:val>
                                        </p:tav>
                                        <p:tav tm="100000">
                                          <p:val>
                                            <p:strVal val="#ppt_x"/>
                                          </p:val>
                                        </p:tav>
                                      </p:tavLst>
                                    </p:anim>
                                    <p:anim calcmode="lin" valueType="num">
                                      <p:cBhvr additive="base">
                                        <p:cTn id="42" dur="500" fill="hold"/>
                                        <p:tgtEl>
                                          <p:spTgt spid="12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22"/>
                                        </p:tgtEl>
                                        <p:attrNameLst>
                                          <p:attrName>style.visibility</p:attrName>
                                        </p:attrNameLst>
                                      </p:cBhvr>
                                      <p:to>
                                        <p:strVal val="visible"/>
                                      </p:to>
                                    </p:set>
                                    <p:anim calcmode="lin" valueType="num">
                                      <p:cBhvr additive="base">
                                        <p:cTn id="46" dur="500" fill="hold"/>
                                        <p:tgtEl>
                                          <p:spTgt spid="122"/>
                                        </p:tgtEl>
                                        <p:attrNameLst>
                                          <p:attrName>ppt_x</p:attrName>
                                        </p:attrNameLst>
                                      </p:cBhvr>
                                      <p:tavLst>
                                        <p:tav tm="0">
                                          <p:val>
                                            <p:strVal val="1+#ppt_w/2"/>
                                          </p:val>
                                        </p:tav>
                                        <p:tav tm="100000">
                                          <p:val>
                                            <p:strVal val="#ppt_x"/>
                                          </p:val>
                                        </p:tav>
                                      </p:tavLst>
                                    </p:anim>
                                    <p:anim calcmode="lin" valueType="num">
                                      <p:cBhvr additive="base">
                                        <p:cTn id="47" dur="500" fill="hold"/>
                                        <p:tgtEl>
                                          <p:spTgt spid="12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3"/>
                                        </p:tgtEl>
                                        <p:attrNameLst>
                                          <p:attrName>style.visibility</p:attrName>
                                        </p:attrNameLst>
                                      </p:cBhvr>
                                      <p:to>
                                        <p:strVal val="visible"/>
                                      </p:to>
                                    </p:set>
                                    <p:anim calcmode="lin" valueType="num">
                                      <p:cBhvr additive="base">
                                        <p:cTn id="51" dur="500" fill="hold"/>
                                        <p:tgtEl>
                                          <p:spTgt spid="123"/>
                                        </p:tgtEl>
                                        <p:attrNameLst>
                                          <p:attrName>ppt_x</p:attrName>
                                        </p:attrNameLst>
                                      </p:cBhvr>
                                      <p:tavLst>
                                        <p:tav tm="0">
                                          <p:val>
                                            <p:strVal val="1+#ppt_w/2"/>
                                          </p:val>
                                        </p:tav>
                                        <p:tav tm="100000">
                                          <p:val>
                                            <p:strVal val="#ppt_x"/>
                                          </p:val>
                                        </p:tav>
                                      </p:tavLst>
                                    </p:anim>
                                    <p:anim calcmode="lin" valueType="num">
                                      <p:cBhvr additive="base">
                                        <p:cTn id="52" dur="500" fill="hold"/>
                                        <p:tgtEl>
                                          <p:spTgt spid="1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1+#ppt_w/2"/>
                                          </p:val>
                                        </p:tav>
                                        <p:tav tm="100000">
                                          <p:val>
                                            <p:strVal val="#ppt_x"/>
                                          </p:val>
                                        </p:tav>
                                      </p:tavLst>
                                    </p:anim>
                                    <p:anim calcmode="lin" valueType="num">
                                      <p:cBhvr additive="base">
                                        <p:cTn id="67" dur="5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1+#ppt_w/2"/>
                                          </p:val>
                                        </p:tav>
                                        <p:tav tm="100000">
                                          <p:val>
                                            <p:strVal val="#ppt_x"/>
                                          </p:val>
                                        </p:tav>
                                      </p:tavLst>
                                    </p:anim>
                                    <p:anim calcmode="lin" valueType="num">
                                      <p:cBhvr additive="base">
                                        <p:cTn id="72" dur="500" fill="hold"/>
                                        <p:tgtEl>
                                          <p:spTgt spid="1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4"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21" grpId="0" animBg="1"/>
      <p:bldP spid="122" grpId="0" animBg="1"/>
      <p:bldP spid="1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3"/>
          </p:nvPr>
        </p:nvSpPr>
        <p:spPr>
          <a:xfrm>
            <a:off x="8688288" y="548680"/>
            <a:ext cx="3934025" cy="672075"/>
          </a:xfrm>
        </p:spPr>
        <p:txBody>
          <a:bodyPr>
            <a:noAutofit/>
          </a:bodyPr>
          <a:lstStyle/>
          <a:p>
            <a:pPr marL="0" indent="0" rtl="1">
              <a:buNone/>
            </a:pPr>
            <a:r>
              <a:rPr lang="ar-DZ" dirty="0">
                <a:solidFill>
                  <a:srgbClr val="FF0000"/>
                </a:solidFill>
                <a:latin typeface="Hacen Tunisia Bold" panose="02000000000000000000" pitchFamily="2" charset="-78"/>
                <a:cs typeface="Hacen Tunisia Bold" panose="02000000000000000000" pitchFamily="2" charset="-78"/>
              </a:rPr>
              <a:t>قواعد نقل الدم</a:t>
            </a:r>
            <a:r>
              <a:rPr lang="fr-FR" dirty="0">
                <a:solidFill>
                  <a:schemeClr val="accent2">
                    <a:lumMod val="60000"/>
                    <a:lumOff val="40000"/>
                  </a:schemeClr>
                </a:solidFill>
                <a:latin typeface="Hacen Tunisia Bold" panose="02000000000000000000" pitchFamily="2" charset="-78"/>
                <a:cs typeface="Hacen Tunisia Bold" panose="02000000000000000000" pitchFamily="2" charset="-78"/>
              </a:rPr>
              <a:t>:</a:t>
            </a:r>
            <a:endParaRPr lang="ar-DZ" dirty="0">
              <a:solidFill>
                <a:schemeClr val="accent2">
                  <a:lumMod val="60000"/>
                  <a:lumOff val="40000"/>
                </a:schemeClr>
              </a:solidFill>
              <a:latin typeface="Hacen Tunisia Bold" panose="02000000000000000000" pitchFamily="2" charset="-78"/>
              <a:cs typeface="Hacen Tunisia Bold" panose="02000000000000000000" pitchFamily="2" charset="-78"/>
            </a:endParaRPr>
          </a:p>
        </p:txBody>
      </p:sp>
      <p:grpSp>
        <p:nvGrpSpPr>
          <p:cNvPr id="154" name="Groupe 153"/>
          <p:cNvGrpSpPr/>
          <p:nvPr/>
        </p:nvGrpSpPr>
        <p:grpSpPr>
          <a:xfrm>
            <a:off x="3407702" y="2276872"/>
            <a:ext cx="1548233" cy="1586065"/>
            <a:chOff x="7881173" y="3485254"/>
            <a:chExt cx="1294863" cy="1164593"/>
          </a:xfrm>
        </p:grpSpPr>
        <p:sp>
          <p:nvSpPr>
            <p:cNvPr id="155" name="Triangle isocèle 154"/>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56" name="Triangle isocèle 155"/>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57" name="Triangle isocèle 156"/>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58" name="Triangle isocèle 157"/>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59" name="Triangle isocèle 158"/>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60" name="Triangle isocèle 159"/>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61" name="Organigramme : Connecteur 160"/>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2" name="Rectangle 161"/>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Rockwell Extra Bold" panose="02060903040505020403" pitchFamily="18" charset="0"/>
                </a:rPr>
                <a:t>A</a:t>
              </a:r>
            </a:p>
          </p:txBody>
        </p:sp>
      </p:grpSp>
      <p:grpSp>
        <p:nvGrpSpPr>
          <p:cNvPr id="163" name="Groupe 162"/>
          <p:cNvGrpSpPr/>
          <p:nvPr/>
        </p:nvGrpSpPr>
        <p:grpSpPr>
          <a:xfrm rot="19607796">
            <a:off x="4700832" y="3515572"/>
            <a:ext cx="360170" cy="1323657"/>
            <a:chOff x="4337656" y="5276782"/>
            <a:chExt cx="298480" cy="971916"/>
          </a:xfrm>
        </p:grpSpPr>
        <p:grpSp>
          <p:nvGrpSpPr>
            <p:cNvPr id="164" name="Groupe 163"/>
            <p:cNvGrpSpPr/>
            <p:nvPr/>
          </p:nvGrpSpPr>
          <p:grpSpPr>
            <a:xfrm rot="6059003">
              <a:off x="4217904" y="5402753"/>
              <a:ext cx="544203" cy="292261"/>
              <a:chOff x="9554517" y="3968427"/>
              <a:chExt cx="370494" cy="147048"/>
            </a:xfrm>
            <a:pattFill prst="pct50">
              <a:fgClr>
                <a:srgbClr val="FFC000"/>
              </a:fgClr>
              <a:bgClr>
                <a:schemeClr val="bg1"/>
              </a:bgClr>
            </a:pattFill>
          </p:grpSpPr>
          <p:sp>
            <p:nvSpPr>
              <p:cNvPr id="169" name="Rectangle 168"/>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70" name="Rectangle 169"/>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71" name="Rectangle 170"/>
              <p:cNvSpPr/>
              <p:nvPr/>
            </p:nvSpPr>
            <p:spPr>
              <a:xfrm rot="15643747">
                <a:off x="9808737" y="3946368"/>
                <a:ext cx="57935" cy="174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165" name="Groupe 164"/>
            <p:cNvGrpSpPr/>
            <p:nvPr/>
          </p:nvGrpSpPr>
          <p:grpSpPr>
            <a:xfrm rot="15638439" flipV="1">
              <a:off x="4190077" y="5808857"/>
              <a:ext cx="587420" cy="292261"/>
              <a:chOff x="9554517" y="3968427"/>
              <a:chExt cx="399916" cy="147048"/>
            </a:xfrm>
            <a:pattFill prst="pct50">
              <a:fgClr>
                <a:srgbClr val="FFC000"/>
              </a:fgClr>
              <a:bgClr>
                <a:schemeClr val="bg1"/>
              </a:bgClr>
            </a:pattFill>
          </p:grpSpPr>
          <p:sp>
            <p:nvSpPr>
              <p:cNvPr id="166" name="Rectangle 165"/>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7" name="Rectangle 166"/>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8" name="Rectangle 167"/>
              <p:cNvSpPr/>
              <p:nvPr/>
            </p:nvSpPr>
            <p:spPr>
              <a:xfrm rot="15643747">
                <a:off x="9823351" y="3929797"/>
                <a:ext cx="57935" cy="204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grpSp>
        <p:nvGrpSpPr>
          <p:cNvPr id="172" name="Groupe 171"/>
          <p:cNvGrpSpPr/>
          <p:nvPr/>
        </p:nvGrpSpPr>
        <p:grpSpPr>
          <a:xfrm rot="20981989">
            <a:off x="4737158" y="4418732"/>
            <a:ext cx="1548233" cy="1586065"/>
            <a:chOff x="7881173" y="3485254"/>
            <a:chExt cx="1294863" cy="1164593"/>
          </a:xfrm>
        </p:grpSpPr>
        <p:sp>
          <p:nvSpPr>
            <p:cNvPr id="173" name="Triangle isocèle 172"/>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74" name="Triangle isocèle 173"/>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75" name="Triangle isocèle 174"/>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76" name="Triangle isocèle 175"/>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77" name="Triangle isocèle 176"/>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78" name="Triangle isocèle 177"/>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79" name="Organigramme : Connecteur 178"/>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80" name="Rectangle 179"/>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67" dirty="0">
                  <a:solidFill>
                    <a:schemeClr val="tx1"/>
                  </a:solidFill>
                  <a:latin typeface="Rockwell Extra Bold" panose="02060903040505020403" pitchFamily="18" charset="0"/>
                </a:rPr>
                <a:t>A</a:t>
              </a:r>
            </a:p>
          </p:txBody>
        </p:sp>
      </p:grpSp>
      <p:grpSp>
        <p:nvGrpSpPr>
          <p:cNvPr id="181" name="Groupe 180"/>
          <p:cNvGrpSpPr/>
          <p:nvPr/>
        </p:nvGrpSpPr>
        <p:grpSpPr>
          <a:xfrm rot="14241864">
            <a:off x="6472992" y="4142343"/>
            <a:ext cx="366111" cy="1323657"/>
            <a:chOff x="4337656" y="5276782"/>
            <a:chExt cx="298480" cy="971916"/>
          </a:xfrm>
        </p:grpSpPr>
        <p:grpSp>
          <p:nvGrpSpPr>
            <p:cNvPr id="182" name="Groupe 181"/>
            <p:cNvGrpSpPr/>
            <p:nvPr/>
          </p:nvGrpSpPr>
          <p:grpSpPr>
            <a:xfrm rot="6059003">
              <a:off x="4217904" y="5402753"/>
              <a:ext cx="544203" cy="292261"/>
              <a:chOff x="9554517" y="3968427"/>
              <a:chExt cx="370494" cy="147048"/>
            </a:xfrm>
            <a:pattFill prst="pct50">
              <a:fgClr>
                <a:srgbClr val="FFC000"/>
              </a:fgClr>
              <a:bgClr>
                <a:schemeClr val="bg1"/>
              </a:bgClr>
            </a:pattFill>
          </p:grpSpPr>
          <p:sp>
            <p:nvSpPr>
              <p:cNvPr id="187" name="Rectangle 186"/>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88" name="Rectangle 187"/>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89" name="Rectangle 188"/>
              <p:cNvSpPr/>
              <p:nvPr/>
            </p:nvSpPr>
            <p:spPr>
              <a:xfrm rot="15643747">
                <a:off x="9808737" y="3946368"/>
                <a:ext cx="57935" cy="174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183" name="Groupe 182"/>
            <p:cNvGrpSpPr/>
            <p:nvPr/>
          </p:nvGrpSpPr>
          <p:grpSpPr>
            <a:xfrm rot="15638439" flipV="1">
              <a:off x="4190077" y="5808857"/>
              <a:ext cx="587420" cy="292261"/>
              <a:chOff x="9554517" y="3968427"/>
              <a:chExt cx="399916" cy="147048"/>
            </a:xfrm>
            <a:pattFill prst="pct50">
              <a:fgClr>
                <a:srgbClr val="FFC000"/>
              </a:fgClr>
              <a:bgClr>
                <a:schemeClr val="bg1"/>
              </a:bgClr>
            </a:pattFill>
          </p:grpSpPr>
          <p:sp>
            <p:nvSpPr>
              <p:cNvPr id="184" name="Rectangle 183"/>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85" name="Rectangle 184"/>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86" name="Rectangle 185"/>
              <p:cNvSpPr/>
              <p:nvPr/>
            </p:nvSpPr>
            <p:spPr>
              <a:xfrm rot="15643747">
                <a:off x="9823351" y="3929797"/>
                <a:ext cx="57935" cy="204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grpSp>
        <p:nvGrpSpPr>
          <p:cNvPr id="190" name="Groupe 189"/>
          <p:cNvGrpSpPr/>
          <p:nvPr/>
        </p:nvGrpSpPr>
        <p:grpSpPr>
          <a:xfrm rot="20390112">
            <a:off x="6994001" y="3503230"/>
            <a:ext cx="1548233" cy="1586065"/>
            <a:chOff x="7881173" y="3485254"/>
            <a:chExt cx="1294863" cy="1164593"/>
          </a:xfrm>
        </p:grpSpPr>
        <p:sp>
          <p:nvSpPr>
            <p:cNvPr id="191" name="Triangle isocèle 190"/>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92" name="Triangle isocèle 191"/>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93" name="Triangle isocèle 192"/>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94" name="Triangle isocèle 193"/>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95" name="Triangle isocèle 194"/>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96" name="Triangle isocèle 195"/>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197" name="Organigramme : Connecteur 196"/>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98" name="Rectangle 197"/>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33" dirty="0">
                  <a:solidFill>
                    <a:schemeClr val="tx1"/>
                  </a:solidFill>
                  <a:latin typeface="Rockwell Extra Bold" panose="02060903040505020403" pitchFamily="18" charset="0"/>
                </a:rPr>
                <a:t>A</a:t>
              </a:r>
            </a:p>
          </p:txBody>
        </p:sp>
      </p:grpSp>
      <p:grpSp>
        <p:nvGrpSpPr>
          <p:cNvPr id="199" name="Groupe 198"/>
          <p:cNvGrpSpPr/>
          <p:nvPr/>
        </p:nvGrpSpPr>
        <p:grpSpPr>
          <a:xfrm rot="18804514">
            <a:off x="6714487" y="2739013"/>
            <a:ext cx="397811" cy="1345361"/>
            <a:chOff x="4337656" y="5276782"/>
            <a:chExt cx="298480" cy="971916"/>
          </a:xfrm>
        </p:grpSpPr>
        <p:grpSp>
          <p:nvGrpSpPr>
            <p:cNvPr id="200" name="Groupe 199"/>
            <p:cNvGrpSpPr/>
            <p:nvPr/>
          </p:nvGrpSpPr>
          <p:grpSpPr>
            <a:xfrm rot="6059003">
              <a:off x="4217904" y="5402753"/>
              <a:ext cx="544203" cy="292261"/>
              <a:chOff x="9554517" y="3968427"/>
              <a:chExt cx="370494" cy="147048"/>
            </a:xfrm>
            <a:pattFill prst="pct50">
              <a:fgClr>
                <a:srgbClr val="FFC000"/>
              </a:fgClr>
              <a:bgClr>
                <a:schemeClr val="bg1"/>
              </a:bgClr>
            </a:pattFill>
          </p:grpSpPr>
          <p:sp>
            <p:nvSpPr>
              <p:cNvPr id="205" name="Rectangle 204"/>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06" name="Rectangle 205"/>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07" name="Rectangle 206"/>
              <p:cNvSpPr/>
              <p:nvPr/>
            </p:nvSpPr>
            <p:spPr>
              <a:xfrm rot="15643747">
                <a:off x="9808737" y="3946368"/>
                <a:ext cx="57935" cy="174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201" name="Groupe 200"/>
            <p:cNvGrpSpPr/>
            <p:nvPr/>
          </p:nvGrpSpPr>
          <p:grpSpPr>
            <a:xfrm rot="15638439" flipV="1">
              <a:off x="4190077" y="5808857"/>
              <a:ext cx="587420" cy="292261"/>
              <a:chOff x="9554517" y="3968427"/>
              <a:chExt cx="399916" cy="147048"/>
            </a:xfrm>
            <a:pattFill prst="pct50">
              <a:fgClr>
                <a:srgbClr val="FFC000"/>
              </a:fgClr>
              <a:bgClr>
                <a:schemeClr val="bg1"/>
              </a:bgClr>
            </a:pattFill>
          </p:grpSpPr>
          <p:sp>
            <p:nvSpPr>
              <p:cNvPr id="202" name="Rectangle 201"/>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03" name="Rectangle 202"/>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04" name="Rectangle 203"/>
              <p:cNvSpPr/>
              <p:nvPr/>
            </p:nvSpPr>
            <p:spPr>
              <a:xfrm rot="15643747">
                <a:off x="9823351" y="3929797"/>
                <a:ext cx="57935" cy="204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grpSp>
        <p:nvGrpSpPr>
          <p:cNvPr id="208" name="Groupe 207"/>
          <p:cNvGrpSpPr/>
          <p:nvPr/>
        </p:nvGrpSpPr>
        <p:grpSpPr>
          <a:xfrm rot="471632">
            <a:off x="5429098" y="1511196"/>
            <a:ext cx="1548233" cy="1586065"/>
            <a:chOff x="7881173" y="3485254"/>
            <a:chExt cx="1294863" cy="1164593"/>
          </a:xfrm>
        </p:grpSpPr>
        <p:sp>
          <p:nvSpPr>
            <p:cNvPr id="209" name="Triangle isocèle 208"/>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10" name="Triangle isocèle 209"/>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11" name="Triangle isocèle 210"/>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12" name="Triangle isocèle 211"/>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13" name="Triangle isocèle 212"/>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14" name="Triangle isocèle 213"/>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15" name="Organigramme : Connecteur 214"/>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6" name="Rectangle 215"/>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Rockwell Extra Bold" panose="02060903040505020403" pitchFamily="18" charset="0"/>
                </a:rPr>
                <a:t>A</a:t>
              </a:r>
            </a:p>
          </p:txBody>
        </p:sp>
      </p:grpSp>
      <p:grpSp>
        <p:nvGrpSpPr>
          <p:cNvPr id="217" name="Groupe 216"/>
          <p:cNvGrpSpPr/>
          <p:nvPr/>
        </p:nvGrpSpPr>
        <p:grpSpPr>
          <a:xfrm rot="15412488">
            <a:off x="5101771" y="2534768"/>
            <a:ext cx="308271" cy="963274"/>
            <a:chOff x="4337656" y="5276782"/>
            <a:chExt cx="298480" cy="971916"/>
          </a:xfrm>
        </p:grpSpPr>
        <p:grpSp>
          <p:nvGrpSpPr>
            <p:cNvPr id="218" name="Groupe 217"/>
            <p:cNvGrpSpPr/>
            <p:nvPr/>
          </p:nvGrpSpPr>
          <p:grpSpPr>
            <a:xfrm rot="6059003">
              <a:off x="4217904" y="5402753"/>
              <a:ext cx="544203" cy="292261"/>
              <a:chOff x="9554517" y="3968427"/>
              <a:chExt cx="370494" cy="147048"/>
            </a:xfrm>
            <a:pattFill prst="pct50">
              <a:fgClr>
                <a:srgbClr val="FFC000"/>
              </a:fgClr>
              <a:bgClr>
                <a:schemeClr val="bg1"/>
              </a:bgClr>
            </a:pattFill>
          </p:grpSpPr>
          <p:sp>
            <p:nvSpPr>
              <p:cNvPr id="223" name="Rectangle 222"/>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4" name="Rectangle 223"/>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5" name="Rectangle 224"/>
              <p:cNvSpPr/>
              <p:nvPr/>
            </p:nvSpPr>
            <p:spPr>
              <a:xfrm rot="15643747">
                <a:off x="9808737" y="3946368"/>
                <a:ext cx="57935" cy="174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219" name="Groupe 218"/>
            <p:cNvGrpSpPr/>
            <p:nvPr/>
          </p:nvGrpSpPr>
          <p:grpSpPr>
            <a:xfrm rot="15638439" flipV="1">
              <a:off x="4190077" y="5808857"/>
              <a:ext cx="587420" cy="292261"/>
              <a:chOff x="9554517" y="3968427"/>
              <a:chExt cx="399916" cy="147048"/>
            </a:xfrm>
            <a:pattFill prst="pct50">
              <a:fgClr>
                <a:srgbClr val="FFC000"/>
              </a:fgClr>
              <a:bgClr>
                <a:schemeClr val="bg1"/>
              </a:bgClr>
            </a:pattFill>
          </p:grpSpPr>
          <p:sp>
            <p:nvSpPr>
              <p:cNvPr id="220" name="Rectangle 219"/>
              <p:cNvSpPr/>
              <p:nvPr/>
            </p:nvSpPr>
            <p:spPr>
              <a:xfrm rot="13966361">
                <a:off x="9681201" y="3958633"/>
                <a:ext cx="54835" cy="258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1" name="Rectangle 220"/>
              <p:cNvSpPr/>
              <p:nvPr/>
            </p:nvSpPr>
            <p:spPr>
              <a:xfrm rot="17562465">
                <a:off x="9653332" y="3869612"/>
                <a:ext cx="58266" cy="255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2" name="Rectangle 221"/>
              <p:cNvSpPr/>
              <p:nvPr/>
            </p:nvSpPr>
            <p:spPr>
              <a:xfrm rot="15643747">
                <a:off x="9823351" y="3929797"/>
                <a:ext cx="57935" cy="204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sp>
        <p:nvSpPr>
          <p:cNvPr id="226" name="テキスト プレースホルダー 10"/>
          <p:cNvSpPr>
            <a:spLocks noGrp="1"/>
          </p:cNvSpPr>
          <p:nvPr>
            <p:ph type="body" sz="quarter" idx="13"/>
          </p:nvPr>
        </p:nvSpPr>
        <p:spPr>
          <a:xfrm>
            <a:off x="8334000" y="2401571"/>
            <a:ext cx="2975125" cy="500675"/>
          </a:xfrm>
          <a:solidFill>
            <a:srgbClr val="FFC000"/>
          </a:solidFill>
        </p:spPr>
        <p:txBody>
          <a:bodyPr>
            <a:noAutofit/>
          </a:bodyPr>
          <a:lstStyle/>
          <a:p>
            <a:pPr algn="r" rtl="1"/>
            <a:r>
              <a:rPr lang="ar-DZ" sz="2933" dirty="0">
                <a:ln w="0"/>
                <a:solidFill>
                  <a:srgbClr val="FF0000"/>
                </a:solidFill>
                <a:latin typeface="Hacen Tunisia" panose="02000000000000000000" pitchFamily="2" charset="-78"/>
                <a:cs typeface="Hacen Tunisia" panose="02000000000000000000" pitchFamily="2" charset="-78"/>
              </a:rPr>
              <a:t>حدوث تـــــــــــراص</a:t>
            </a:r>
          </a:p>
        </p:txBody>
      </p:sp>
      <p:sp>
        <p:nvSpPr>
          <p:cNvPr id="2" name="Espace réservé du pied de page 1">
            <a:extLst>
              <a:ext uri="{FF2B5EF4-FFF2-40B4-BE49-F238E27FC236}">
                <a16:creationId xmlns:a16="http://schemas.microsoft.com/office/drawing/2014/main" id="{C70B3465-30A1-4DC1-8BED-B6A4A1CC11CC}"/>
              </a:ext>
            </a:extLst>
          </p:cNvPr>
          <p:cNvSpPr>
            <a:spLocks noGrp="1"/>
          </p:cNvSpPr>
          <p:nvPr>
            <p:ph type="ftr" sz="quarter" idx="10"/>
          </p:nvPr>
        </p:nvSpPr>
        <p:spPr>
          <a:xfrm>
            <a:off x="1005804" y="6504435"/>
            <a:ext cx="6672887" cy="365125"/>
          </a:xfrm>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2464559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fill="hold"/>
                                        <p:tgtEl>
                                          <p:spTgt spid="154"/>
                                        </p:tgtEl>
                                        <p:attrNameLst>
                                          <p:attrName>ppt_x</p:attrName>
                                        </p:attrNameLst>
                                      </p:cBhvr>
                                      <p:tavLst>
                                        <p:tav tm="0">
                                          <p:val>
                                            <p:strVal val="#ppt_x"/>
                                          </p:val>
                                        </p:tav>
                                        <p:tav tm="100000">
                                          <p:val>
                                            <p:strVal val="#ppt_x"/>
                                          </p:val>
                                        </p:tav>
                                      </p:tavLst>
                                    </p:anim>
                                    <p:anim calcmode="lin" valueType="num">
                                      <p:cBhvr additive="base">
                                        <p:cTn id="8" dur="500" fill="hold"/>
                                        <p:tgtEl>
                                          <p:spTgt spid="1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additive="base">
                                        <p:cTn id="12" dur="500" fill="hold"/>
                                        <p:tgtEl>
                                          <p:spTgt spid="163"/>
                                        </p:tgtEl>
                                        <p:attrNameLst>
                                          <p:attrName>ppt_x</p:attrName>
                                        </p:attrNameLst>
                                      </p:cBhvr>
                                      <p:tavLst>
                                        <p:tav tm="0">
                                          <p:val>
                                            <p:strVal val="#ppt_x"/>
                                          </p:val>
                                        </p:tav>
                                        <p:tav tm="100000">
                                          <p:val>
                                            <p:strVal val="#ppt_x"/>
                                          </p:val>
                                        </p:tav>
                                      </p:tavLst>
                                    </p:anim>
                                    <p:anim calcmode="lin" valueType="num">
                                      <p:cBhvr additive="base">
                                        <p:cTn id="13" dur="500" fill="hold"/>
                                        <p:tgtEl>
                                          <p:spTgt spid="16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fill="hold"/>
                                        <p:tgtEl>
                                          <p:spTgt spid="172"/>
                                        </p:tgtEl>
                                        <p:attrNameLst>
                                          <p:attrName>ppt_x</p:attrName>
                                        </p:attrNameLst>
                                      </p:cBhvr>
                                      <p:tavLst>
                                        <p:tav tm="0">
                                          <p:val>
                                            <p:strVal val="#ppt_x"/>
                                          </p:val>
                                        </p:tav>
                                        <p:tav tm="100000">
                                          <p:val>
                                            <p:strVal val="#ppt_x"/>
                                          </p:val>
                                        </p:tav>
                                      </p:tavLst>
                                    </p:anim>
                                    <p:anim calcmode="lin" valueType="num">
                                      <p:cBhvr additive="base">
                                        <p:cTn id="18" dur="500" fill="hold"/>
                                        <p:tgtEl>
                                          <p:spTgt spid="17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81"/>
                                        </p:tgtEl>
                                        <p:attrNameLst>
                                          <p:attrName>style.visibility</p:attrName>
                                        </p:attrNameLst>
                                      </p:cBhvr>
                                      <p:to>
                                        <p:strVal val="visible"/>
                                      </p:to>
                                    </p:set>
                                    <p:anim calcmode="lin" valueType="num">
                                      <p:cBhvr additive="base">
                                        <p:cTn id="22" dur="500" fill="hold"/>
                                        <p:tgtEl>
                                          <p:spTgt spid="181"/>
                                        </p:tgtEl>
                                        <p:attrNameLst>
                                          <p:attrName>ppt_x</p:attrName>
                                        </p:attrNameLst>
                                      </p:cBhvr>
                                      <p:tavLst>
                                        <p:tav tm="0">
                                          <p:val>
                                            <p:strVal val="#ppt_x"/>
                                          </p:val>
                                        </p:tav>
                                        <p:tav tm="100000">
                                          <p:val>
                                            <p:strVal val="#ppt_x"/>
                                          </p:val>
                                        </p:tav>
                                      </p:tavLst>
                                    </p:anim>
                                    <p:anim calcmode="lin" valueType="num">
                                      <p:cBhvr additive="base">
                                        <p:cTn id="23" dur="500" fill="hold"/>
                                        <p:tgtEl>
                                          <p:spTgt spid="18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500" fill="hold"/>
                                        <p:tgtEl>
                                          <p:spTgt spid="190"/>
                                        </p:tgtEl>
                                        <p:attrNameLst>
                                          <p:attrName>ppt_x</p:attrName>
                                        </p:attrNameLst>
                                      </p:cBhvr>
                                      <p:tavLst>
                                        <p:tav tm="0">
                                          <p:val>
                                            <p:strVal val="#ppt_x"/>
                                          </p:val>
                                        </p:tav>
                                        <p:tav tm="100000">
                                          <p:val>
                                            <p:strVal val="#ppt_x"/>
                                          </p:val>
                                        </p:tav>
                                      </p:tavLst>
                                    </p:anim>
                                    <p:anim calcmode="lin" valueType="num">
                                      <p:cBhvr additive="base">
                                        <p:cTn id="28" dur="500" fill="hold"/>
                                        <p:tgtEl>
                                          <p:spTgt spid="190"/>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99"/>
                                        </p:tgtEl>
                                        <p:attrNameLst>
                                          <p:attrName>style.visibility</p:attrName>
                                        </p:attrNameLst>
                                      </p:cBhvr>
                                      <p:to>
                                        <p:strVal val="visible"/>
                                      </p:to>
                                    </p:set>
                                    <p:anim calcmode="lin" valueType="num">
                                      <p:cBhvr additive="base">
                                        <p:cTn id="32" dur="500" fill="hold"/>
                                        <p:tgtEl>
                                          <p:spTgt spid="199"/>
                                        </p:tgtEl>
                                        <p:attrNameLst>
                                          <p:attrName>ppt_x</p:attrName>
                                        </p:attrNameLst>
                                      </p:cBhvr>
                                      <p:tavLst>
                                        <p:tav tm="0">
                                          <p:val>
                                            <p:strVal val="#ppt_x"/>
                                          </p:val>
                                        </p:tav>
                                        <p:tav tm="100000">
                                          <p:val>
                                            <p:strVal val="#ppt_x"/>
                                          </p:val>
                                        </p:tav>
                                      </p:tavLst>
                                    </p:anim>
                                    <p:anim calcmode="lin" valueType="num">
                                      <p:cBhvr additive="base">
                                        <p:cTn id="33" dur="500" fill="hold"/>
                                        <p:tgtEl>
                                          <p:spTgt spid="19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208"/>
                                        </p:tgtEl>
                                        <p:attrNameLst>
                                          <p:attrName>style.visibility</p:attrName>
                                        </p:attrNameLst>
                                      </p:cBhvr>
                                      <p:to>
                                        <p:strVal val="visible"/>
                                      </p:to>
                                    </p:set>
                                    <p:anim calcmode="lin" valueType="num">
                                      <p:cBhvr additive="base">
                                        <p:cTn id="37" dur="500" fill="hold"/>
                                        <p:tgtEl>
                                          <p:spTgt spid="208"/>
                                        </p:tgtEl>
                                        <p:attrNameLst>
                                          <p:attrName>ppt_x</p:attrName>
                                        </p:attrNameLst>
                                      </p:cBhvr>
                                      <p:tavLst>
                                        <p:tav tm="0">
                                          <p:val>
                                            <p:strVal val="#ppt_x"/>
                                          </p:val>
                                        </p:tav>
                                        <p:tav tm="100000">
                                          <p:val>
                                            <p:strVal val="#ppt_x"/>
                                          </p:val>
                                        </p:tav>
                                      </p:tavLst>
                                    </p:anim>
                                    <p:anim calcmode="lin" valueType="num">
                                      <p:cBhvr additive="base">
                                        <p:cTn id="38" dur="500" fill="hold"/>
                                        <p:tgtEl>
                                          <p:spTgt spid="208"/>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217"/>
                                        </p:tgtEl>
                                        <p:attrNameLst>
                                          <p:attrName>style.visibility</p:attrName>
                                        </p:attrNameLst>
                                      </p:cBhvr>
                                      <p:to>
                                        <p:strVal val="visible"/>
                                      </p:to>
                                    </p:set>
                                    <p:anim calcmode="lin" valueType="num">
                                      <p:cBhvr additive="base">
                                        <p:cTn id="42" dur="500" fill="hold"/>
                                        <p:tgtEl>
                                          <p:spTgt spid="217"/>
                                        </p:tgtEl>
                                        <p:attrNameLst>
                                          <p:attrName>ppt_x</p:attrName>
                                        </p:attrNameLst>
                                      </p:cBhvr>
                                      <p:tavLst>
                                        <p:tav tm="0">
                                          <p:val>
                                            <p:strVal val="#ppt_x"/>
                                          </p:val>
                                        </p:tav>
                                        <p:tav tm="100000">
                                          <p:val>
                                            <p:strVal val="#ppt_x"/>
                                          </p:val>
                                        </p:tav>
                                      </p:tavLst>
                                    </p:anim>
                                    <p:anim calcmode="lin" valueType="num">
                                      <p:cBhvr additive="base">
                                        <p:cTn id="43" dur="500" fill="hold"/>
                                        <p:tgtEl>
                                          <p:spTgt spid="217"/>
                                        </p:tgtEl>
                                        <p:attrNameLst>
                                          <p:attrName>ppt_y</p:attrName>
                                        </p:attrNameLst>
                                      </p:cBhvr>
                                      <p:tavLst>
                                        <p:tav tm="0">
                                          <p:val>
                                            <p:strVal val="0-#ppt_h/2"/>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226">
                                            <p:bg/>
                                          </p:spTgt>
                                        </p:tgtEl>
                                        <p:attrNameLst>
                                          <p:attrName>style.visibility</p:attrName>
                                        </p:attrNameLst>
                                      </p:cBhvr>
                                      <p:to>
                                        <p:strVal val="visible"/>
                                      </p:to>
                                    </p:set>
                                    <p:animEffect transition="in" filter="wipe(down)">
                                      <p:cBhvr>
                                        <p:cTn id="46" dur="500"/>
                                        <p:tgtEl>
                                          <p:spTgt spid="226">
                                            <p:bg/>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26">
                                            <p:txEl>
                                              <p:pRg st="0" end="0"/>
                                            </p:txEl>
                                          </p:spTgt>
                                        </p:tgtEl>
                                        <p:attrNameLst>
                                          <p:attrName>style.visibility</p:attrName>
                                        </p:attrNameLst>
                                      </p:cBhvr>
                                      <p:to>
                                        <p:strVal val="visible"/>
                                      </p:to>
                                    </p:set>
                                    <p:animEffect transition="in" filter="wipe(down)">
                                      <p:cBhvr>
                                        <p:cTn id="49" dur="500"/>
                                        <p:tgtEl>
                                          <p:spTgt spid="226">
                                            <p:txEl>
                                              <p:pRg st="0" end="0"/>
                                            </p:txEl>
                                          </p:spTgt>
                                        </p:tgtEl>
                                      </p:cBhvr>
                                    </p:animEffect>
                                  </p:childTnLst>
                                </p:cTn>
                              </p:par>
                            </p:childTnLst>
                          </p:cTn>
                        </p:par>
                        <p:par>
                          <p:cTn id="50" fill="hold">
                            <p:stCondLst>
                              <p:cond delay="4000"/>
                            </p:stCondLst>
                            <p:childTnLst>
                              <p:par>
                                <p:cTn id="51" presetID="26" presetClass="emph" presetSubtype="0" repeatCount="indefinite" fill="hold" grpId="1" nodeType="afterEffect">
                                  <p:stCondLst>
                                    <p:cond delay="0"/>
                                  </p:stCondLst>
                                  <p:childTnLst>
                                    <p:animEffect transition="out" filter="fade">
                                      <p:cBhvr>
                                        <p:cTn id="52" dur="500" tmFilter="0, 0; .2, .5; .8, .5; 1, 0"/>
                                        <p:tgtEl>
                                          <p:spTgt spid="226">
                                            <p:bg/>
                                          </p:spTgt>
                                        </p:tgtEl>
                                      </p:cBhvr>
                                    </p:animEffect>
                                    <p:animScale>
                                      <p:cBhvr>
                                        <p:cTn id="53" dur="250" autoRev="1" fill="hold"/>
                                        <p:tgtEl>
                                          <p:spTgt spid="226">
                                            <p:bg/>
                                          </p:spTgt>
                                        </p:tgtEl>
                                      </p:cBhvr>
                                      <p:by x="105000" y="105000"/>
                                    </p:animScale>
                                  </p:childTnLst>
                                </p:cTn>
                              </p:par>
                            </p:childTnLst>
                          </p:cTn>
                        </p:par>
                        <p:par>
                          <p:cTn id="54" fill="hold">
                            <p:stCondLst>
                              <p:cond delay="4500"/>
                            </p:stCondLst>
                            <p:childTnLst>
                              <p:par>
                                <p:cTn id="55" presetID="26" presetClass="emph" presetSubtype="0" repeatCount="indefinite" fill="hold" grpId="1" nodeType="afterEffect">
                                  <p:stCondLst>
                                    <p:cond delay="0"/>
                                  </p:stCondLst>
                                  <p:childTnLst>
                                    <p:animEffect transition="out" filter="fade">
                                      <p:cBhvr>
                                        <p:cTn id="56" dur="500" tmFilter="0, 0; .2, .5; .8, .5; 1, 0"/>
                                        <p:tgtEl>
                                          <p:spTgt spid="226">
                                            <p:txEl>
                                              <p:pRg st="0" end="0"/>
                                            </p:txEl>
                                          </p:spTgt>
                                        </p:tgtEl>
                                      </p:cBhvr>
                                    </p:animEffect>
                                    <p:animScale>
                                      <p:cBhvr>
                                        <p:cTn id="57" dur="250" autoRev="1" fill="hold"/>
                                        <p:tgtEl>
                                          <p:spTgt spid="22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animBg="1"/>
      <p:bldP spid="226" grpI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067368" y="179661"/>
            <a:ext cx="3432084" cy="475137"/>
          </a:xfrm>
          <a:solidFill>
            <a:schemeClr val="accent6">
              <a:lumMod val="40000"/>
              <a:lumOff val="60000"/>
            </a:schemeClr>
          </a:solidFill>
          <a:ln>
            <a:solidFill>
              <a:schemeClr val="bg2">
                <a:lumMod val="50000"/>
              </a:schemeClr>
            </a:solidFill>
          </a:ln>
        </p:spPr>
        <p:txBody>
          <a:bodyPr>
            <a:normAutofit fontScale="90000"/>
          </a:bodyPr>
          <a:lstStyle/>
          <a:p>
            <a:r>
              <a:rPr lang="ar-DZ" altLang="ja-JP" u="sng" dirty="0">
                <a:solidFill>
                  <a:schemeClr val="tx2">
                    <a:lumMod val="50000"/>
                  </a:schemeClr>
                </a:solidFill>
                <a:latin typeface="Hacen Tunisia" panose="02000000000000000000" pitchFamily="2" charset="-78"/>
                <a:cs typeface="Hacen Tunisia" panose="02000000000000000000" pitchFamily="2" charset="-78"/>
              </a:rPr>
              <a:t>تقويم تشخيصي</a:t>
            </a:r>
            <a:endParaRPr kumimoji="1" lang="ja-JP" altLang="en-US" u="sng" dirty="0">
              <a:solidFill>
                <a:schemeClr val="tx2">
                  <a:lumMod val="50000"/>
                </a:schemeClr>
              </a:solidFill>
              <a:latin typeface="Hacen Tunisia" panose="02000000000000000000" pitchFamily="2" charset="-78"/>
              <a:cs typeface="Hacen Tunisia" panose="02000000000000000000" pitchFamily="2" charset="-78"/>
            </a:endParaRPr>
          </a:p>
        </p:txBody>
      </p:sp>
      <p:sp>
        <p:nvSpPr>
          <p:cNvPr id="15" name="Rectangle 14"/>
          <p:cNvSpPr/>
          <p:nvPr/>
        </p:nvSpPr>
        <p:spPr>
          <a:xfrm>
            <a:off x="2102616" y="764811"/>
            <a:ext cx="8687759" cy="480053"/>
          </a:xfrm>
          <a:prstGeom prst="rect">
            <a:avLst/>
          </a:prstGeom>
          <a:solidFill>
            <a:srgbClr val="BBF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latin typeface="Hacen Tunisia" panose="02000000000000000000" pitchFamily="2" charset="-78"/>
                <a:cs typeface="Hacen Tunisia" panose="02000000000000000000" pitchFamily="2" charset="-78"/>
              </a:rPr>
              <a:t>•أتمم المخطط التالي  الذي يلخص الاستجابة المناعية بما يناسبه من المصطلحات</a:t>
            </a:r>
            <a:r>
              <a:rPr lang="ar-DZ" sz="2400" dirty="0">
                <a:latin typeface="Hacen Tunisia" panose="02000000000000000000" pitchFamily="2" charset="-78"/>
                <a:cs typeface="Hacen Tunisia" panose="02000000000000000000" pitchFamily="2" charset="-78"/>
              </a:rPr>
              <a:t>.</a:t>
            </a:r>
          </a:p>
        </p:txBody>
      </p:sp>
      <p:sp>
        <p:nvSpPr>
          <p:cNvPr id="2" name="Rectangle 1"/>
          <p:cNvSpPr/>
          <p:nvPr/>
        </p:nvSpPr>
        <p:spPr>
          <a:xfrm>
            <a:off x="6864086" y="1748813"/>
            <a:ext cx="220824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2000" b="1" dirty="0">
                <a:solidFill>
                  <a:schemeClr val="tx1"/>
                </a:solidFill>
                <a:latin typeface="Hacen Tunisia Bold" panose="02000000000000000000" pitchFamily="2" charset="-78"/>
                <a:cs typeface="Hacen Tunisia Bold" panose="02000000000000000000" pitchFamily="2" charset="-78"/>
              </a:rPr>
              <a:t>الحاجز الدفاعي الأول</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34" name="Rectangle 33"/>
          <p:cNvSpPr/>
          <p:nvPr/>
        </p:nvSpPr>
        <p:spPr>
          <a:xfrm>
            <a:off x="4031770" y="1764060"/>
            <a:ext cx="283231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a:t>
            </a:r>
            <a:endParaRPr lang="fr-FR" sz="1200" dirty="0">
              <a:latin typeface="Hacen Tunisia Bold" panose="02000000000000000000" pitchFamily="2" charset="-78"/>
              <a:cs typeface="Hacen Tunisia Bold" panose="02000000000000000000" pitchFamily="2" charset="-78"/>
            </a:endParaRPr>
          </a:p>
        </p:txBody>
      </p:sp>
      <p:sp>
        <p:nvSpPr>
          <p:cNvPr id="35" name="Rectangle 34"/>
          <p:cNvSpPr/>
          <p:nvPr/>
        </p:nvSpPr>
        <p:spPr>
          <a:xfrm>
            <a:off x="3935760" y="2756925"/>
            <a:ext cx="283231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a:t>
            </a:r>
            <a:endParaRPr lang="fr-FR" sz="1200" dirty="0">
              <a:latin typeface="Hacen Tunisia Bold" panose="02000000000000000000" pitchFamily="2" charset="-78"/>
              <a:cs typeface="Hacen Tunisia Bold" panose="02000000000000000000" pitchFamily="2" charset="-78"/>
            </a:endParaRPr>
          </a:p>
        </p:txBody>
      </p:sp>
      <p:sp>
        <p:nvSpPr>
          <p:cNvPr id="36" name="Rectangle 35"/>
          <p:cNvSpPr/>
          <p:nvPr/>
        </p:nvSpPr>
        <p:spPr>
          <a:xfrm>
            <a:off x="3935760" y="3813043"/>
            <a:ext cx="283231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a:t>
            </a:r>
            <a:endParaRPr lang="fr-FR" sz="1200" dirty="0">
              <a:latin typeface="Hacen Tunisia Bold" panose="02000000000000000000" pitchFamily="2" charset="-78"/>
              <a:cs typeface="Hacen Tunisia Bold" panose="02000000000000000000" pitchFamily="2" charset="-78"/>
            </a:endParaRPr>
          </a:p>
        </p:txBody>
      </p:sp>
      <p:sp>
        <p:nvSpPr>
          <p:cNvPr id="37" name="Rectangle 36"/>
          <p:cNvSpPr/>
          <p:nvPr/>
        </p:nvSpPr>
        <p:spPr>
          <a:xfrm>
            <a:off x="6624059" y="4725144"/>
            <a:ext cx="211223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a:t>
            </a:r>
            <a:endParaRPr lang="fr-FR" sz="1200" dirty="0">
              <a:latin typeface="Hacen Tunisia Bold" panose="02000000000000000000" pitchFamily="2" charset="-78"/>
              <a:cs typeface="Hacen Tunisia Bold" panose="02000000000000000000" pitchFamily="2" charset="-78"/>
            </a:endParaRPr>
          </a:p>
        </p:txBody>
      </p:sp>
      <p:sp>
        <p:nvSpPr>
          <p:cNvPr id="38" name="Rectangle 37"/>
          <p:cNvSpPr/>
          <p:nvPr/>
        </p:nvSpPr>
        <p:spPr>
          <a:xfrm>
            <a:off x="2831637" y="4725144"/>
            <a:ext cx="211223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a:t>
            </a:r>
            <a:endParaRPr lang="fr-FR" sz="1200" dirty="0">
              <a:latin typeface="Hacen Tunisia Bold" panose="02000000000000000000" pitchFamily="2" charset="-78"/>
              <a:cs typeface="Hacen Tunisia Bold" panose="02000000000000000000" pitchFamily="2" charset="-78"/>
            </a:endParaRPr>
          </a:p>
        </p:txBody>
      </p:sp>
      <p:sp>
        <p:nvSpPr>
          <p:cNvPr id="39" name="Rectangle 38"/>
          <p:cNvSpPr/>
          <p:nvPr/>
        </p:nvSpPr>
        <p:spPr>
          <a:xfrm>
            <a:off x="2831637" y="5637245"/>
            <a:ext cx="211223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a:t>
            </a:r>
            <a:endParaRPr lang="fr-FR" sz="1200" dirty="0">
              <a:latin typeface="Hacen Tunisia Bold" panose="02000000000000000000" pitchFamily="2" charset="-78"/>
              <a:cs typeface="Hacen Tunisia Bold" panose="02000000000000000000" pitchFamily="2" charset="-78"/>
            </a:endParaRPr>
          </a:p>
        </p:txBody>
      </p:sp>
      <p:sp>
        <p:nvSpPr>
          <p:cNvPr id="40" name="Rectangle 39"/>
          <p:cNvSpPr/>
          <p:nvPr/>
        </p:nvSpPr>
        <p:spPr>
          <a:xfrm>
            <a:off x="6624059" y="5637245"/>
            <a:ext cx="211223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000" b="1" dirty="0">
                <a:solidFill>
                  <a:schemeClr val="tx1"/>
                </a:solidFill>
                <a:latin typeface="Hacen Tunisia Bold" panose="02000000000000000000" pitchFamily="2" charset="-78"/>
                <a:cs typeface="Hacen Tunisia Bold" panose="02000000000000000000" pitchFamily="2" charset="-78"/>
              </a:rPr>
              <a:t>خلايا بائية</a:t>
            </a:r>
            <a:r>
              <a:rPr lang="fr-FR" sz="2000" b="1" dirty="0">
                <a:solidFill>
                  <a:schemeClr val="tx1"/>
                </a:solidFill>
                <a:latin typeface="Hacen Tunisia Bold" panose="02000000000000000000" pitchFamily="2" charset="-78"/>
                <a:cs typeface="Hacen Tunisia Bold" panose="02000000000000000000" pitchFamily="2" charset="-78"/>
              </a:rPr>
              <a:t> LB </a:t>
            </a:r>
          </a:p>
        </p:txBody>
      </p:sp>
      <p:sp>
        <p:nvSpPr>
          <p:cNvPr id="41" name="Rectangle 40"/>
          <p:cNvSpPr/>
          <p:nvPr/>
        </p:nvSpPr>
        <p:spPr>
          <a:xfrm>
            <a:off x="6957115" y="2756925"/>
            <a:ext cx="220824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ا</a:t>
            </a:r>
            <a:r>
              <a:rPr lang="ar-DZ" sz="2000" b="1" dirty="0">
                <a:solidFill>
                  <a:schemeClr val="tx1"/>
                </a:solidFill>
                <a:latin typeface="Hacen Tunisia Bold" panose="02000000000000000000" pitchFamily="2" charset="-78"/>
                <a:cs typeface="Hacen Tunisia Bold" panose="02000000000000000000" pitchFamily="2" charset="-78"/>
              </a:rPr>
              <a:t>لحاجز الدفاعي الثاني</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42" name="Rectangle 41"/>
          <p:cNvSpPr/>
          <p:nvPr/>
        </p:nvSpPr>
        <p:spPr>
          <a:xfrm>
            <a:off x="6912091" y="3813043"/>
            <a:ext cx="2208245" cy="5935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1200" dirty="0">
                <a:latin typeface="Hacen Tunisia Bold" panose="02000000000000000000" pitchFamily="2" charset="-78"/>
                <a:cs typeface="Hacen Tunisia Bold" panose="02000000000000000000" pitchFamily="2" charset="-78"/>
              </a:rPr>
              <a:t>ا</a:t>
            </a:r>
            <a:r>
              <a:rPr lang="ar-DZ" sz="2000" b="1" dirty="0">
                <a:solidFill>
                  <a:schemeClr val="tx1"/>
                </a:solidFill>
                <a:latin typeface="Hacen Tunisia Bold" panose="02000000000000000000" pitchFamily="2" charset="-78"/>
                <a:cs typeface="Hacen Tunisia Bold" panose="02000000000000000000" pitchFamily="2" charset="-78"/>
              </a:rPr>
              <a:t>لحاجز الدفاعي الثالث</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3" name="Flèche droite rayée 2"/>
          <p:cNvSpPr/>
          <p:nvPr/>
        </p:nvSpPr>
        <p:spPr>
          <a:xfrm rot="5400000">
            <a:off x="5231904" y="2372883"/>
            <a:ext cx="336037" cy="33603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a:p>
        </p:txBody>
      </p:sp>
      <p:sp>
        <p:nvSpPr>
          <p:cNvPr id="43" name="Flèche droite rayée 42"/>
          <p:cNvSpPr/>
          <p:nvPr/>
        </p:nvSpPr>
        <p:spPr>
          <a:xfrm rot="5400000">
            <a:off x="5231904" y="3380995"/>
            <a:ext cx="336037" cy="33603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a:p>
        </p:txBody>
      </p:sp>
      <p:sp>
        <p:nvSpPr>
          <p:cNvPr id="44" name="Flèche droite rayée 43"/>
          <p:cNvSpPr/>
          <p:nvPr/>
        </p:nvSpPr>
        <p:spPr>
          <a:xfrm rot="7602171">
            <a:off x="3714836" y="4408210"/>
            <a:ext cx="336037" cy="33603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a:p>
        </p:txBody>
      </p:sp>
      <p:sp>
        <p:nvSpPr>
          <p:cNvPr id="45" name="Flèche droite rayée 44"/>
          <p:cNvSpPr/>
          <p:nvPr/>
        </p:nvSpPr>
        <p:spPr>
          <a:xfrm rot="3871065">
            <a:off x="6631996" y="4397044"/>
            <a:ext cx="336037" cy="33603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a:p>
        </p:txBody>
      </p:sp>
      <p:sp>
        <p:nvSpPr>
          <p:cNvPr id="46" name="Flèche droite rayée 45"/>
          <p:cNvSpPr/>
          <p:nvPr/>
        </p:nvSpPr>
        <p:spPr>
          <a:xfrm rot="5400000">
            <a:off x="7448714" y="5309774"/>
            <a:ext cx="336037" cy="33603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a:p>
        </p:txBody>
      </p:sp>
      <p:sp>
        <p:nvSpPr>
          <p:cNvPr id="47" name="Flèche droite rayée 46"/>
          <p:cNvSpPr/>
          <p:nvPr/>
        </p:nvSpPr>
        <p:spPr>
          <a:xfrm rot="5400000">
            <a:off x="3743739" y="5349214"/>
            <a:ext cx="336037" cy="33603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a:p>
        </p:txBody>
      </p:sp>
      <p:sp>
        <p:nvSpPr>
          <p:cNvPr id="5" name="Rectangle 4"/>
          <p:cNvSpPr/>
          <p:nvPr/>
        </p:nvSpPr>
        <p:spPr>
          <a:xfrm>
            <a:off x="4319803" y="1604797"/>
            <a:ext cx="2256251"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latin typeface="Hacen Tunisia Bold" panose="02000000000000000000" pitchFamily="2" charset="-78"/>
                <a:cs typeface="Hacen Tunisia Bold" panose="02000000000000000000" pitchFamily="2" charset="-78"/>
              </a:rPr>
              <a:t>الموانع الطبيعية</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48" name="Rectangle 47"/>
          <p:cNvSpPr/>
          <p:nvPr/>
        </p:nvSpPr>
        <p:spPr>
          <a:xfrm>
            <a:off x="3983765" y="2612909"/>
            <a:ext cx="28323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latin typeface="Hacen Tunisia Bold" panose="02000000000000000000" pitchFamily="2" charset="-78"/>
                <a:cs typeface="Hacen Tunisia Bold" panose="02000000000000000000" pitchFamily="2" charset="-78"/>
              </a:rPr>
              <a:t>الاستجابة المناعية اللانوعية</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49" name="Rectangle 48"/>
          <p:cNvSpPr/>
          <p:nvPr/>
        </p:nvSpPr>
        <p:spPr>
          <a:xfrm>
            <a:off x="3935760" y="3669027"/>
            <a:ext cx="28323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latin typeface="Hacen Tunisia Bold" panose="02000000000000000000" pitchFamily="2" charset="-78"/>
                <a:cs typeface="Hacen Tunisia Bold" panose="02000000000000000000" pitchFamily="2" charset="-78"/>
              </a:rPr>
              <a:t>الاستجابة المناعية النوعية</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50" name="Rectangle 49"/>
          <p:cNvSpPr/>
          <p:nvPr/>
        </p:nvSpPr>
        <p:spPr>
          <a:xfrm>
            <a:off x="6192011" y="4581128"/>
            <a:ext cx="28323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latin typeface="Hacen Tunisia Bold" panose="02000000000000000000" pitchFamily="2" charset="-78"/>
                <a:cs typeface="Hacen Tunisia Bold" panose="02000000000000000000" pitchFamily="2" charset="-78"/>
              </a:rPr>
              <a:t>خلطية</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51" name="Rectangle 50"/>
          <p:cNvSpPr/>
          <p:nvPr/>
        </p:nvSpPr>
        <p:spPr>
          <a:xfrm>
            <a:off x="2447595" y="4581128"/>
            <a:ext cx="28323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latin typeface="Hacen Tunisia Bold" panose="02000000000000000000" pitchFamily="2" charset="-78"/>
                <a:cs typeface="Hacen Tunisia Bold" panose="02000000000000000000" pitchFamily="2" charset="-78"/>
              </a:rPr>
              <a:t>خلوية</a:t>
            </a:r>
            <a:endParaRPr lang="fr-FR" sz="2000" b="1" dirty="0">
              <a:solidFill>
                <a:schemeClr val="tx1"/>
              </a:solidFill>
              <a:latin typeface="Hacen Tunisia Bold" panose="02000000000000000000" pitchFamily="2" charset="-78"/>
              <a:cs typeface="Hacen Tunisia Bold" panose="02000000000000000000" pitchFamily="2" charset="-78"/>
            </a:endParaRPr>
          </a:p>
        </p:txBody>
      </p:sp>
      <p:sp>
        <p:nvSpPr>
          <p:cNvPr id="52" name="Rectangle 51"/>
          <p:cNvSpPr/>
          <p:nvPr/>
        </p:nvSpPr>
        <p:spPr>
          <a:xfrm>
            <a:off x="2495600" y="5493229"/>
            <a:ext cx="28323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tx1"/>
                </a:solidFill>
                <a:latin typeface="Hacen Tunisia Bold" panose="02000000000000000000" pitchFamily="2" charset="-78"/>
                <a:cs typeface="Hacen Tunisia Bold" panose="02000000000000000000" pitchFamily="2" charset="-78"/>
              </a:rPr>
              <a:t>خلايا تائية </a:t>
            </a:r>
            <a:r>
              <a:rPr lang="fr-FR" sz="2000" b="1" dirty="0">
                <a:solidFill>
                  <a:schemeClr val="tx1"/>
                </a:solidFill>
                <a:latin typeface="Hacen Tunisia Bold" panose="02000000000000000000" pitchFamily="2" charset="-78"/>
                <a:cs typeface="Hacen Tunisia Bold" panose="02000000000000000000" pitchFamily="2" charset="-78"/>
              </a:rPr>
              <a:t>LT</a:t>
            </a:r>
          </a:p>
        </p:txBody>
      </p:sp>
      <p:sp>
        <p:nvSpPr>
          <p:cNvPr id="6" name="Espace réservé du pied de page 5">
            <a:extLst>
              <a:ext uri="{FF2B5EF4-FFF2-40B4-BE49-F238E27FC236}">
                <a16:creationId xmlns:a16="http://schemas.microsoft.com/office/drawing/2014/main" id="{D644DF87-4812-492C-890B-F133A48F8D75}"/>
              </a:ext>
            </a:extLst>
          </p:cNvPr>
          <p:cNvSpPr>
            <a:spLocks noGrp="1"/>
          </p:cNvSpPr>
          <p:nvPr>
            <p:ph type="ftr" sz="quarter" idx="10"/>
          </p:nvPr>
        </p:nvSpPr>
        <p:spPr>
          <a:xfrm>
            <a:off x="773515" y="6406736"/>
            <a:ext cx="6672887" cy="365125"/>
          </a:xfrm>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3605113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ppt_x"/>
                                          </p:val>
                                        </p:tav>
                                        <p:tav tm="100000">
                                          <p:val>
                                            <p:strVal val="#ppt_x"/>
                                          </p:val>
                                        </p:tav>
                                      </p:tavLst>
                                    </p:anim>
                                    <p:anim calcmode="lin" valueType="num">
                                      <p:cBhvr additive="base">
                                        <p:cTn id="53" dur="500" fill="hold"/>
                                        <p:tgtEl>
                                          <p:spTgt spid="4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5"/>
                                        </p:tgtEl>
                                        <p:attrNameLst>
                                          <p:attrName>style.visibility</p:attrName>
                                        </p:attrNameLst>
                                      </p:cBhvr>
                                      <p:to>
                                        <p:strVal val="visible"/>
                                      </p:to>
                                    </p:set>
                                    <p:anim calcmode="lin" valueType="num">
                                      <p:cBhvr>
                                        <p:cTn id="9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5"/>
                                        </p:tgtEl>
                                        <p:attrNameLst>
                                          <p:attrName>ppt_y</p:attrName>
                                        </p:attrNameLst>
                                      </p:cBhvr>
                                      <p:tavLst>
                                        <p:tav tm="0">
                                          <p:val>
                                            <p:strVal val="#ppt_y"/>
                                          </p:val>
                                        </p:tav>
                                        <p:tav tm="100000">
                                          <p:val>
                                            <p:strVal val="#ppt_y"/>
                                          </p:val>
                                        </p:tav>
                                      </p:tavLst>
                                    </p:anim>
                                    <p:anim calcmode="lin" valueType="num">
                                      <p:cBhvr>
                                        <p:cTn id="9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5"/>
                                        </p:tgtEl>
                                      </p:cBhvr>
                                    </p:animEffect>
                                  </p:childTnLst>
                                </p:cTn>
                              </p:par>
                            </p:childTnLst>
                          </p:cTn>
                        </p:par>
                        <p:par>
                          <p:cTn id="97" fill="hold">
                            <p:stCondLst>
                              <p:cond delay="97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48"/>
                                        </p:tgtEl>
                                        <p:attrNameLst>
                                          <p:attrName>style.visibility</p:attrName>
                                        </p:attrNameLst>
                                      </p:cBhvr>
                                      <p:to>
                                        <p:strVal val="visible"/>
                                      </p:to>
                                    </p:set>
                                    <p:anim calcmode="lin" valueType="num">
                                      <p:cBhvr>
                                        <p:cTn id="100"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48"/>
                                        </p:tgtEl>
                                        <p:attrNameLst>
                                          <p:attrName>ppt_y</p:attrName>
                                        </p:attrNameLst>
                                      </p:cBhvr>
                                      <p:tavLst>
                                        <p:tav tm="0">
                                          <p:val>
                                            <p:strVal val="#ppt_y"/>
                                          </p:val>
                                        </p:tav>
                                        <p:tav tm="100000">
                                          <p:val>
                                            <p:strVal val="#ppt_y"/>
                                          </p:val>
                                        </p:tav>
                                      </p:tavLst>
                                    </p:anim>
                                    <p:anim calcmode="lin" valueType="num">
                                      <p:cBhvr>
                                        <p:cTn id="102"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48"/>
                                        </p:tgtEl>
                                      </p:cBhvr>
                                    </p:animEffect>
                                  </p:childTnLst>
                                </p:cTn>
                              </p:par>
                            </p:childTnLst>
                          </p:cTn>
                        </p:par>
                        <p:par>
                          <p:cTn id="105" fill="hold">
                            <p:stCondLst>
                              <p:cond delay="1145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49"/>
                                        </p:tgtEl>
                                        <p:attrNameLst>
                                          <p:attrName>ppt_y</p:attrName>
                                        </p:attrNameLst>
                                      </p:cBhvr>
                                      <p:tavLst>
                                        <p:tav tm="0">
                                          <p:val>
                                            <p:strVal val="#ppt_y"/>
                                          </p:val>
                                        </p:tav>
                                        <p:tav tm="100000">
                                          <p:val>
                                            <p:strVal val="#ppt_y"/>
                                          </p:val>
                                        </p:tav>
                                      </p:tavLst>
                                    </p:anim>
                                    <p:anim calcmode="lin" valueType="num">
                                      <p:cBhvr>
                                        <p:cTn id="110"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49"/>
                                        </p:tgtEl>
                                      </p:cBhvr>
                                    </p:animEffect>
                                  </p:childTnLst>
                                </p:cTn>
                              </p:par>
                            </p:childTnLst>
                          </p:cTn>
                        </p:par>
                        <p:par>
                          <p:cTn id="113" fill="hold">
                            <p:stCondLst>
                              <p:cond delay="13100"/>
                            </p:stCondLst>
                            <p:childTnLst>
                              <p:par>
                                <p:cTn id="114" presetID="41" presetClass="entr" presetSubtype="0" fill="hold" grpId="0" nodeType="afterEffect">
                                  <p:stCondLst>
                                    <p:cond delay="0"/>
                                  </p:stCondLst>
                                  <p:iterate type="lt">
                                    <p:tmPct val="10000"/>
                                  </p:iterate>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50"/>
                                        </p:tgtEl>
                                        <p:attrNameLst>
                                          <p:attrName>ppt_y</p:attrName>
                                        </p:attrNameLst>
                                      </p:cBhvr>
                                      <p:tavLst>
                                        <p:tav tm="0">
                                          <p:val>
                                            <p:strVal val="#ppt_y"/>
                                          </p:val>
                                        </p:tav>
                                        <p:tav tm="100000">
                                          <p:val>
                                            <p:strVal val="#ppt_y"/>
                                          </p:val>
                                        </p:tav>
                                      </p:tavLst>
                                    </p:anim>
                                    <p:anim calcmode="lin" valueType="num">
                                      <p:cBhvr>
                                        <p:cTn id="118"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50"/>
                                        </p:tgtEl>
                                      </p:cBhvr>
                                    </p:animEffect>
                                  </p:childTnLst>
                                </p:cTn>
                              </p:par>
                            </p:childTnLst>
                          </p:cTn>
                        </p:par>
                        <p:par>
                          <p:cTn id="121" fill="hold">
                            <p:stCondLst>
                              <p:cond delay="138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51"/>
                                        </p:tgtEl>
                                        <p:attrNameLst>
                                          <p:attrName>ppt_y</p:attrName>
                                        </p:attrNameLst>
                                      </p:cBhvr>
                                      <p:tavLst>
                                        <p:tav tm="0">
                                          <p:val>
                                            <p:strVal val="#ppt_y"/>
                                          </p:val>
                                        </p:tav>
                                        <p:tav tm="100000">
                                          <p:val>
                                            <p:strVal val="#ppt_y"/>
                                          </p:val>
                                        </p:tav>
                                      </p:tavLst>
                                    </p:anim>
                                    <p:anim calcmode="lin" valueType="num">
                                      <p:cBhvr>
                                        <p:cTn id="126"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51"/>
                                        </p:tgtEl>
                                      </p:cBhvr>
                                    </p:animEffect>
                                  </p:childTnLst>
                                </p:cTn>
                              </p:par>
                            </p:childTnLst>
                          </p:cTn>
                        </p:par>
                        <p:par>
                          <p:cTn id="129" fill="hold">
                            <p:stCondLst>
                              <p:cond delay="14500"/>
                            </p:stCondLst>
                            <p:childTnLst>
                              <p:par>
                                <p:cTn id="130" presetID="41" presetClass="entr" presetSubtype="0" fill="hold" grpId="0" nodeType="afterEffect">
                                  <p:stCondLst>
                                    <p:cond delay="0"/>
                                  </p:stCondLst>
                                  <p:iterate type="lt">
                                    <p:tmPct val="10000"/>
                                  </p:iterate>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52"/>
                                        </p:tgtEl>
                                        <p:attrNameLst>
                                          <p:attrName>ppt_y</p:attrName>
                                        </p:attrNameLst>
                                      </p:cBhvr>
                                      <p:tavLst>
                                        <p:tav tm="0">
                                          <p:val>
                                            <p:strVal val="#ppt_y"/>
                                          </p:val>
                                        </p:tav>
                                        <p:tav tm="100000">
                                          <p:val>
                                            <p:strVal val="#ppt_y"/>
                                          </p:val>
                                        </p:tav>
                                      </p:tavLst>
                                    </p:anim>
                                    <p:anim calcmode="lin" valueType="num">
                                      <p:cBhvr>
                                        <p:cTn id="13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4" grpId="0" animBg="1"/>
      <p:bldP spid="35" grpId="0" animBg="1"/>
      <p:bldP spid="36" grpId="0" animBg="1"/>
      <p:bldP spid="37" grpId="0" animBg="1"/>
      <p:bldP spid="38" grpId="0" animBg="1"/>
      <p:bldP spid="39" grpId="0" animBg="1"/>
      <p:bldP spid="40" grpId="0" animBg="1"/>
      <p:bldP spid="41" grpId="0" animBg="1"/>
      <p:bldP spid="42" grpId="0" animBg="1"/>
      <p:bldP spid="3" grpId="0" animBg="1"/>
      <p:bldP spid="43" grpId="0" animBg="1"/>
      <p:bldP spid="44" grpId="0" animBg="1"/>
      <p:bldP spid="45" grpId="0" animBg="1"/>
      <p:bldP spid="46" grpId="0" animBg="1"/>
      <p:bldP spid="47" grpId="0" animBg="1"/>
      <p:bldP spid="5"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8709" y="-171400"/>
            <a:ext cx="10971848" cy="822722"/>
          </a:xfrm>
        </p:spPr>
        <p:txBody>
          <a:bodyPr>
            <a:normAutofit/>
          </a:bodyPr>
          <a:lstStyle/>
          <a:p>
            <a:pPr algn="ctr" rtl="1"/>
            <a:r>
              <a:rPr lang="ar-DZ" altLang="ja-JP" sz="3200" dirty="0">
                <a:latin typeface="Hacen Casablanca Light" panose="02000000000000000000" pitchFamily="2" charset="-78"/>
                <a:cs typeface="Hacen Casablanca Light" panose="02000000000000000000" pitchFamily="2" charset="-78"/>
              </a:rPr>
              <a:t>نـــــــــــقل الدم</a:t>
            </a:r>
            <a:endParaRPr kumimoji="1" lang="ja-JP" altLang="en-US" sz="3200" dirty="0">
              <a:latin typeface="Segoe Print" panose="02000600000000000000" pitchFamily="2" charset="0"/>
              <a:cs typeface="Hacen Casablanca Light" panose="02000000000000000000" pitchFamily="2" charset="-78"/>
            </a:endParaRPr>
          </a:p>
        </p:txBody>
      </p:sp>
      <p:cxnSp>
        <p:nvCxnSpPr>
          <p:cNvPr id="5" name="Connecteur droit 4"/>
          <p:cNvCxnSpPr/>
          <p:nvPr/>
        </p:nvCxnSpPr>
        <p:spPr>
          <a:xfrm>
            <a:off x="6624059" y="0"/>
            <a:ext cx="0" cy="5486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Espace réservé du texte 1"/>
          <p:cNvSpPr>
            <a:spLocks noGrp="1"/>
          </p:cNvSpPr>
          <p:nvPr>
            <p:ph type="body" sz="quarter" idx="13"/>
          </p:nvPr>
        </p:nvSpPr>
        <p:spPr>
          <a:xfrm>
            <a:off x="1103445" y="644691"/>
            <a:ext cx="10609179" cy="576064"/>
          </a:xfrm>
        </p:spPr>
        <p:txBody>
          <a:bodyPr/>
          <a:lstStyle/>
          <a:p>
            <a:r>
              <a:rPr lang="ar-DZ" dirty="0">
                <a:latin typeface="Hacen Saudi Arabia" panose="02000500000000000000" pitchFamily="2" charset="-78"/>
                <a:cs typeface="Hacen Saudi Arabia" panose="02000500000000000000" pitchFamily="2" charset="-78"/>
              </a:rPr>
              <a:t>استنتاج</a:t>
            </a:r>
            <a:endParaRPr lang="fr-FR" dirty="0">
              <a:latin typeface="Hacen Saudi Arabia" panose="02000500000000000000" pitchFamily="2" charset="-78"/>
              <a:cs typeface="Hacen Saudi Arabia" panose="02000500000000000000" pitchFamily="2" charset="-78"/>
            </a:endParaRPr>
          </a:p>
        </p:txBody>
      </p:sp>
      <p:sp>
        <p:nvSpPr>
          <p:cNvPr id="36" name="Rectangle 35"/>
          <p:cNvSpPr/>
          <p:nvPr/>
        </p:nvSpPr>
        <p:spPr>
          <a:xfrm>
            <a:off x="-17538" y="1220755"/>
            <a:ext cx="12190942" cy="3264363"/>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933" dirty="0">
                <a:latin typeface="Hacen Trarza" panose="02000500000000000000" pitchFamily="2" charset="-78"/>
                <a:cs typeface="Hacen Trarza" panose="02000500000000000000" pitchFamily="2" charset="-78"/>
              </a:rPr>
              <a:t>•في حالة </a:t>
            </a:r>
            <a:r>
              <a:rPr lang="ar-DZ" sz="2933" dirty="0">
                <a:solidFill>
                  <a:srgbClr val="FF0000"/>
                </a:solidFill>
                <a:latin typeface="Hacen Trarza" panose="02000500000000000000" pitchFamily="2" charset="-78"/>
                <a:cs typeface="Hacen Trarza" panose="02000500000000000000" pitchFamily="2" charset="-78"/>
              </a:rPr>
              <a:t>عدم توافق كريات دم الشخص المعطي </a:t>
            </a:r>
            <a:r>
              <a:rPr lang="ar-DZ" sz="2933" dirty="0">
                <a:latin typeface="Hacen Trarza" panose="02000500000000000000" pitchFamily="2" charset="-78"/>
                <a:cs typeface="Hacen Trarza" panose="02000500000000000000" pitchFamily="2" charset="-78"/>
              </a:rPr>
              <a:t>مع </a:t>
            </a:r>
            <a:r>
              <a:rPr lang="ar-DZ" sz="2933" dirty="0">
                <a:solidFill>
                  <a:srgbClr val="FF0000"/>
                </a:solidFill>
                <a:latin typeface="Hacen Trarza" panose="02000500000000000000" pitchFamily="2" charset="-78"/>
                <a:cs typeface="Hacen Trarza" panose="02000500000000000000" pitchFamily="2" charset="-78"/>
              </a:rPr>
              <a:t>مصل دم المستقبل </a:t>
            </a:r>
            <a:r>
              <a:rPr lang="ar-DZ" sz="2933" dirty="0">
                <a:latin typeface="Hacen Trarza" panose="02000500000000000000" pitchFamily="2" charset="-78"/>
                <a:cs typeface="Hacen Trarza" panose="02000500000000000000" pitchFamily="2" charset="-78"/>
              </a:rPr>
              <a:t>يتفاعل مولد الضد مع المضاد المناسب له فيحدث </a:t>
            </a:r>
            <a:r>
              <a:rPr lang="ar-DZ" sz="2933" u="sng" dirty="0">
                <a:solidFill>
                  <a:srgbClr val="FF0000"/>
                </a:solidFill>
                <a:latin typeface="Hacen Trarza" panose="02000500000000000000" pitchFamily="2" charset="-78"/>
                <a:cs typeface="Hacen Trarza" panose="02000500000000000000" pitchFamily="2" charset="-78"/>
              </a:rPr>
              <a:t>ارتصاص</a:t>
            </a:r>
            <a:r>
              <a:rPr lang="ar-DZ" sz="2933" dirty="0">
                <a:latin typeface="Hacen Trarza" panose="02000500000000000000" pitchFamily="2" charset="-78"/>
                <a:cs typeface="Hacen Trarza" panose="02000500000000000000" pitchFamily="2" charset="-78"/>
              </a:rPr>
              <a:t>, تلتصق الكريات الدموية الحمراء و تسد الأوعية الدموية, فيموت الشخص المستقبل</a:t>
            </a:r>
          </a:p>
          <a:p>
            <a:pPr algn="ctr" rtl="1"/>
            <a:r>
              <a:rPr lang="ar-DZ" sz="2933" dirty="0">
                <a:latin typeface="Hacen Trarza" panose="02000500000000000000" pitchFamily="2" charset="-78"/>
                <a:cs typeface="Hacen Trarza" panose="02000500000000000000" pitchFamily="2" charset="-78"/>
              </a:rPr>
              <a:t>يتم نقل الدم بين الأشخاص حسب القاعدة التالية</a:t>
            </a:r>
            <a:r>
              <a:rPr lang="fr-FR" sz="2933" dirty="0">
                <a:latin typeface="Hacen Trarza" panose="02000500000000000000" pitchFamily="2" charset="-78"/>
                <a:cs typeface="Hacen Trarza" panose="02000500000000000000" pitchFamily="2" charset="-78"/>
              </a:rPr>
              <a:t>:</a:t>
            </a:r>
            <a:endParaRPr lang="ar-DZ" sz="2933" dirty="0">
              <a:latin typeface="Hacen Trarza" panose="02000500000000000000" pitchFamily="2" charset="-78"/>
              <a:cs typeface="Hacen Trarza" panose="02000500000000000000" pitchFamily="2" charset="-78"/>
            </a:endParaRPr>
          </a:p>
          <a:p>
            <a:pPr algn="ctr" rtl="1"/>
            <a:r>
              <a:rPr lang="ar-DZ" sz="2933" dirty="0">
                <a:latin typeface="Hacen Trarza" panose="02000500000000000000" pitchFamily="2" charset="-78"/>
                <a:cs typeface="Hacen Trarza" panose="02000500000000000000" pitchFamily="2" charset="-78"/>
              </a:rPr>
              <a:t>-نقل الدم الذي يحتوي على مولد ضد معين الى دم لا يحتوي على المضاد المناسب له.</a:t>
            </a:r>
            <a:endParaRPr lang="ar-DZ" sz="2933" dirty="0">
              <a:ln w="0"/>
              <a:solidFill>
                <a:schemeClr val="bg1">
                  <a:lumMod val="85000"/>
                  <a:lumOff val="15000"/>
                </a:schemeClr>
              </a:solidFill>
              <a:latin typeface="Hacen Trarza" panose="02000500000000000000" pitchFamily="2" charset="-78"/>
              <a:cs typeface="Hacen Trarza" panose="02000500000000000000" pitchFamily="2" charset="-78"/>
            </a:endParaRPr>
          </a:p>
        </p:txBody>
      </p:sp>
      <p:sp>
        <p:nvSpPr>
          <p:cNvPr id="9" name="Ellipse 8"/>
          <p:cNvSpPr/>
          <p:nvPr/>
        </p:nvSpPr>
        <p:spPr>
          <a:xfrm>
            <a:off x="3839750" y="5109187"/>
            <a:ext cx="654618" cy="630927"/>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a:t>O</a:t>
            </a:r>
          </a:p>
        </p:txBody>
      </p:sp>
      <p:sp>
        <p:nvSpPr>
          <p:cNvPr id="10" name="Ellipse 9"/>
          <p:cNvSpPr/>
          <p:nvPr/>
        </p:nvSpPr>
        <p:spPr>
          <a:xfrm>
            <a:off x="5471931" y="4581129"/>
            <a:ext cx="654618" cy="630927"/>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a:t>A</a:t>
            </a:r>
          </a:p>
        </p:txBody>
      </p:sp>
      <p:sp>
        <p:nvSpPr>
          <p:cNvPr id="11" name="Ellipse 10"/>
          <p:cNvSpPr/>
          <p:nvPr/>
        </p:nvSpPr>
        <p:spPr>
          <a:xfrm>
            <a:off x="5405014" y="5637245"/>
            <a:ext cx="654618" cy="630927"/>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a:t>B</a:t>
            </a:r>
          </a:p>
        </p:txBody>
      </p:sp>
      <p:sp>
        <p:nvSpPr>
          <p:cNvPr id="12" name="Ellipse 11"/>
          <p:cNvSpPr/>
          <p:nvPr/>
        </p:nvSpPr>
        <p:spPr>
          <a:xfrm>
            <a:off x="6875723" y="5253203"/>
            <a:ext cx="845185" cy="630927"/>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a:t>AB</a:t>
            </a:r>
          </a:p>
        </p:txBody>
      </p:sp>
      <p:cxnSp>
        <p:nvCxnSpPr>
          <p:cNvPr id="13" name="Connecteur droit avec flèche 12"/>
          <p:cNvCxnSpPr/>
          <p:nvPr/>
        </p:nvCxnSpPr>
        <p:spPr>
          <a:xfrm flipV="1">
            <a:off x="4617376" y="5013176"/>
            <a:ext cx="758544" cy="256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p:cNvCxnSpPr/>
          <p:nvPr/>
        </p:nvCxnSpPr>
        <p:spPr>
          <a:xfrm>
            <a:off x="4607835" y="5637246"/>
            <a:ext cx="683712" cy="3566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p:nvPr/>
        </p:nvCxnSpPr>
        <p:spPr>
          <a:xfrm>
            <a:off x="6192011" y="5013176"/>
            <a:ext cx="741901" cy="3017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flipV="1">
            <a:off x="6144005" y="5781262"/>
            <a:ext cx="816091" cy="1920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p:nvPr/>
        </p:nvCxnSpPr>
        <p:spPr>
          <a:xfrm>
            <a:off x="4607835" y="5493229"/>
            <a:ext cx="234207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2399590" y="5157192"/>
            <a:ext cx="1352877" cy="48005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tx1"/>
                </a:solidFill>
                <a:latin typeface="Hacen Tunisia" panose="02000000000000000000" pitchFamily="2" charset="-78"/>
                <a:cs typeface="Hacen Tunisia" panose="02000000000000000000" pitchFamily="2" charset="-78"/>
              </a:rPr>
              <a:t>معطي عام</a:t>
            </a:r>
            <a:endParaRPr lang="fr-FR" sz="2400" dirty="0">
              <a:solidFill>
                <a:schemeClr val="tx1"/>
              </a:solidFill>
              <a:latin typeface="Hacen Tunisia" panose="02000000000000000000" pitchFamily="2" charset="-78"/>
              <a:cs typeface="Hacen Tunisia" panose="02000000000000000000" pitchFamily="2" charset="-78"/>
            </a:endParaRPr>
          </a:p>
        </p:txBody>
      </p:sp>
      <p:sp>
        <p:nvSpPr>
          <p:cNvPr id="19" name="Rectangle 18"/>
          <p:cNvSpPr/>
          <p:nvPr/>
        </p:nvSpPr>
        <p:spPr>
          <a:xfrm>
            <a:off x="7872197" y="5301208"/>
            <a:ext cx="1440160" cy="48005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tx1"/>
                </a:solidFill>
                <a:latin typeface="Hacen Tunisia" panose="02000000000000000000" pitchFamily="2" charset="-78"/>
                <a:cs typeface="Hacen Tunisia" panose="02000000000000000000" pitchFamily="2" charset="-78"/>
              </a:rPr>
              <a:t>مستقبل عام</a:t>
            </a:r>
            <a:endParaRPr lang="fr-FR" sz="2400" dirty="0">
              <a:solidFill>
                <a:schemeClr val="tx1"/>
              </a:solidFill>
              <a:latin typeface="Hacen Tunisia" panose="02000000000000000000" pitchFamily="2" charset="-78"/>
              <a:cs typeface="Hacen Tunisia" panose="02000000000000000000" pitchFamily="2" charset="-78"/>
            </a:endParaRPr>
          </a:p>
        </p:txBody>
      </p:sp>
      <p:sp>
        <p:nvSpPr>
          <p:cNvPr id="4" name="Espace réservé du pied de page 3">
            <a:extLst>
              <a:ext uri="{FF2B5EF4-FFF2-40B4-BE49-F238E27FC236}">
                <a16:creationId xmlns:a16="http://schemas.microsoft.com/office/drawing/2014/main" id="{EB98BA97-496F-4668-879C-E6BB188198E4}"/>
              </a:ext>
            </a:extLst>
          </p:cNvPr>
          <p:cNvSpPr>
            <a:spLocks noGrp="1"/>
          </p:cNvSpPr>
          <p:nvPr>
            <p:ph type="ftr" sz="quarter" idx="10"/>
          </p:nvPr>
        </p:nvSpPr>
        <p:spPr>
          <a:xfrm>
            <a:off x="625428" y="6462793"/>
            <a:ext cx="6672887" cy="365125"/>
          </a:xfrm>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2913553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0" grpId="0" animBg="1"/>
      <p:bldP spid="11" grpId="0" animBg="1"/>
      <p:bldP spid="12"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8709" y="-171400"/>
            <a:ext cx="10971848" cy="822722"/>
          </a:xfrm>
        </p:spPr>
        <p:txBody>
          <a:bodyPr>
            <a:normAutofit/>
          </a:bodyPr>
          <a:lstStyle/>
          <a:p>
            <a:pPr algn="ctr" rtl="1"/>
            <a:r>
              <a:rPr lang="ar-DZ" altLang="ja-JP" sz="2933" dirty="0">
                <a:latin typeface="Hacen Casablanca Light" panose="02000000000000000000" pitchFamily="2" charset="-78"/>
                <a:cs typeface="Hacen Casablanca Light" panose="02000000000000000000" pitchFamily="2" charset="-78"/>
              </a:rPr>
              <a:t>تحديد الزمر الدموية في نظلم الريزوس</a:t>
            </a:r>
            <a:r>
              <a:rPr lang="fr-FR" altLang="ja-JP" sz="2933" dirty="0">
                <a:latin typeface="Hacen Casablanca Light" panose="02000000000000000000" pitchFamily="2" charset="-78"/>
                <a:cs typeface="Hacen Casablanca Light" panose="02000000000000000000" pitchFamily="2" charset="-78"/>
              </a:rPr>
              <a:t> Rhésus </a:t>
            </a:r>
            <a:endParaRPr kumimoji="1" lang="ja-JP" altLang="en-US" sz="2933" dirty="0">
              <a:latin typeface="Segoe Print" panose="02000600000000000000" pitchFamily="2" charset="0"/>
              <a:cs typeface="Hacen Casablanca Light" panose="02000000000000000000" pitchFamily="2" charset="-78"/>
            </a:endParaRPr>
          </a:p>
        </p:txBody>
      </p:sp>
      <p:sp>
        <p:nvSpPr>
          <p:cNvPr id="7" name="フッター プレースホルダー 6"/>
          <p:cNvSpPr>
            <a:spLocks noGrp="1"/>
          </p:cNvSpPr>
          <p:nvPr>
            <p:ph type="ftr" sz="quarter" idx="10"/>
          </p:nvPr>
        </p:nvSpPr>
        <p:spPr>
          <a:xfrm>
            <a:off x="6047995" y="6851862"/>
            <a:ext cx="7152795" cy="365125"/>
          </a:xfrm>
        </p:spPr>
        <p:txBody>
          <a:bodyPr/>
          <a:lstStyle/>
          <a:p>
            <a:pPr algn="r"/>
            <a:r>
              <a:rPr lang="ar-DZ" altLang="ja-JP" sz="1867">
                <a:solidFill>
                  <a:schemeClr val="tx1">
                    <a:alpha val="80000"/>
                  </a:schemeClr>
                </a:solidFill>
                <a:latin typeface="Hacen Beirut Md" panose="02000000000000000000" pitchFamily="2" charset="-78"/>
                <a:cs typeface="Hacen Beirut Md" panose="02000000000000000000" pitchFamily="2" charset="-78"/>
              </a:rPr>
              <a:t>طرفاية وسيلة- عبان رمضان-</a:t>
            </a:r>
            <a:endParaRPr lang="ja-JP" altLang="en-US" sz="1867" dirty="0">
              <a:solidFill>
                <a:schemeClr val="tx1">
                  <a:alpha val="80000"/>
                </a:schemeClr>
              </a:solidFill>
              <a:latin typeface="Hacen Beirut Md" panose="02000000000000000000" pitchFamily="2" charset="-78"/>
              <a:cs typeface="Hacen Beirut Md" panose="02000000000000000000" pitchFamily="2" charset="-78"/>
            </a:endParaRPr>
          </a:p>
        </p:txBody>
      </p:sp>
      <p:sp>
        <p:nvSpPr>
          <p:cNvPr id="11" name="テキスト プレースホルダー 10"/>
          <p:cNvSpPr>
            <a:spLocks noGrp="1"/>
          </p:cNvSpPr>
          <p:nvPr>
            <p:ph type="body" sz="quarter" idx="13"/>
          </p:nvPr>
        </p:nvSpPr>
        <p:spPr>
          <a:xfrm>
            <a:off x="8280461" y="444968"/>
            <a:ext cx="3934025" cy="672075"/>
          </a:xfrm>
        </p:spPr>
        <p:txBody>
          <a:bodyPr>
            <a:noAutofit/>
          </a:bodyPr>
          <a:lstStyle/>
          <a:p>
            <a:pPr marL="0" indent="0" rtl="1">
              <a:buNone/>
            </a:pPr>
            <a:r>
              <a:rPr lang="ar-DZ" dirty="0">
                <a:solidFill>
                  <a:srgbClr val="FF0000"/>
                </a:solidFill>
                <a:latin typeface="Hacen Tunisia Bold" panose="02000000000000000000" pitchFamily="2" charset="-78"/>
                <a:cs typeface="Hacen Tunisia Bold" panose="02000000000000000000" pitchFamily="2" charset="-78"/>
              </a:rPr>
              <a:t>نظام الريزوس </a:t>
            </a:r>
            <a:r>
              <a:rPr lang="fr-FR" dirty="0">
                <a:latin typeface="Hacen Tunisia Bold" panose="02000000000000000000" pitchFamily="2" charset="-78"/>
                <a:cs typeface="Hacen Tunisia Bold" panose="02000000000000000000" pitchFamily="2" charset="-78"/>
              </a:rPr>
              <a:t>Rhésus:</a:t>
            </a:r>
            <a:endParaRPr lang="ar-DZ" dirty="0">
              <a:solidFill>
                <a:schemeClr val="accent2">
                  <a:lumMod val="60000"/>
                  <a:lumOff val="40000"/>
                </a:schemeClr>
              </a:solidFill>
              <a:latin typeface="Hacen Tunisia Bold" panose="02000000000000000000" pitchFamily="2" charset="-78"/>
              <a:cs typeface="Hacen Tunisia Bold" panose="02000000000000000000" pitchFamily="2" charset="-78"/>
            </a:endParaRPr>
          </a:p>
        </p:txBody>
      </p:sp>
      <p:sp>
        <p:nvSpPr>
          <p:cNvPr id="56" name="テキスト プレースホルダー 10"/>
          <p:cNvSpPr>
            <a:spLocks noGrp="1"/>
          </p:cNvSpPr>
          <p:nvPr>
            <p:ph type="body" sz="quarter" idx="13"/>
          </p:nvPr>
        </p:nvSpPr>
        <p:spPr>
          <a:xfrm>
            <a:off x="-192699" y="6357325"/>
            <a:ext cx="11040020" cy="500675"/>
          </a:xfrm>
          <a:solidFill>
            <a:srgbClr val="FFC000"/>
          </a:solidFill>
        </p:spPr>
        <p:txBody>
          <a:bodyPr>
            <a:noAutofit/>
          </a:bodyPr>
          <a:lstStyle/>
          <a:p>
            <a:pPr algn="r" rtl="1"/>
            <a:r>
              <a:rPr lang="ar-DZ" sz="2400" dirty="0">
                <a:solidFill>
                  <a:schemeClr val="bg1">
                    <a:lumMod val="95000"/>
                    <a:lumOff val="5000"/>
                  </a:schemeClr>
                </a:solidFill>
                <a:latin typeface="Hacen Tunisia Bd" panose="02000500000000000000" pitchFamily="2" charset="-78"/>
                <a:cs typeface="Hacen Tunisia Bd" panose="02000500000000000000" pitchFamily="2" charset="-78"/>
              </a:rPr>
              <a:t>وضح لماذا لا يمكن نقل الدم من شخص موجب الريزوس الى شخص سالب الريوزس رغم تطابق الزمر</a:t>
            </a:r>
            <a:endParaRPr lang="ar-DZ" sz="2400" dirty="0">
              <a:ln w="0"/>
              <a:solidFill>
                <a:schemeClr val="bg1">
                  <a:lumMod val="95000"/>
                  <a:lumOff val="5000"/>
                </a:schemeClr>
              </a:solidFill>
              <a:latin typeface="Hacen Tunisia Bd" panose="02000500000000000000" pitchFamily="2" charset="-78"/>
              <a:cs typeface="Hacen Tunisia Bd" panose="02000500000000000000" pitchFamily="2" charset="-78"/>
            </a:endParaRPr>
          </a:p>
        </p:txBody>
      </p:sp>
      <p:sp>
        <p:nvSpPr>
          <p:cNvPr id="2" name="Rectangle 1"/>
          <p:cNvSpPr/>
          <p:nvPr/>
        </p:nvSpPr>
        <p:spPr>
          <a:xfrm>
            <a:off x="95333" y="1172750"/>
            <a:ext cx="11953328" cy="1200329"/>
          </a:xfrm>
          <a:prstGeom prst="rect">
            <a:avLst/>
          </a:prstGeom>
        </p:spPr>
        <p:txBody>
          <a:bodyPr wrap="square">
            <a:spAutoFit/>
          </a:bodyPr>
          <a:lstStyle/>
          <a:p>
            <a:pPr algn="r" rtl="1"/>
            <a:r>
              <a:rPr lang="ar-DZ" sz="2400" dirty="0">
                <a:latin typeface="Hacen Tunisia Bd" panose="02000500000000000000" pitchFamily="2" charset="-78"/>
                <a:cs typeface="Hacen Tunisia Bd" panose="02000500000000000000" pitchFamily="2" charset="-78"/>
              </a:rPr>
              <a:t>توجد على أغشية كريات الدم الحمراء مولدات ضد أخرى إضافة إلى تلك المميزة للنظام </a:t>
            </a:r>
            <a:r>
              <a:rPr lang="fr-FR" sz="2400" dirty="0">
                <a:solidFill>
                  <a:srgbClr val="FF0000"/>
                </a:solidFill>
                <a:latin typeface="Hacen Tunisia Bd" panose="02000500000000000000" pitchFamily="2" charset="-78"/>
                <a:cs typeface="Hacen Tunisia Bd" panose="02000500000000000000" pitchFamily="2" charset="-78"/>
              </a:rPr>
              <a:t>ABO</a:t>
            </a:r>
            <a:r>
              <a:rPr lang="ar-DZ" sz="2400" dirty="0">
                <a:solidFill>
                  <a:srgbClr val="FF0000"/>
                </a:solidFill>
                <a:latin typeface="Hacen Tunisia Bd" panose="02000500000000000000" pitchFamily="2" charset="-78"/>
                <a:cs typeface="Hacen Tunisia Bd" panose="02000500000000000000" pitchFamily="2" charset="-78"/>
              </a:rPr>
              <a:t> </a:t>
            </a:r>
            <a:r>
              <a:rPr lang="ar-DZ" sz="2400" dirty="0">
                <a:latin typeface="Hacen Tunisia Bd" panose="02000500000000000000" pitchFamily="2" charset="-78"/>
                <a:cs typeface="Hacen Tunisia Bd" panose="02000500000000000000" pitchFamily="2" charset="-78"/>
              </a:rPr>
              <a:t>تعرف بمولدات  الضد </a:t>
            </a:r>
            <a:r>
              <a:rPr lang="fr-FR" sz="2400" dirty="0">
                <a:latin typeface="Hacen Tunisia Bd" panose="02000500000000000000" pitchFamily="2" charset="-78"/>
                <a:cs typeface="Hacen Tunisia Bd" panose="02000500000000000000" pitchFamily="2" charset="-78"/>
              </a:rPr>
              <a:t>D</a:t>
            </a:r>
            <a:r>
              <a:rPr lang="ar-DZ" sz="2400" dirty="0">
                <a:latin typeface="Hacen Tunisia Bd" panose="02000500000000000000" pitchFamily="2" charset="-78"/>
                <a:cs typeface="Hacen Tunisia Bd" panose="02000500000000000000" pitchFamily="2" charset="-78"/>
              </a:rPr>
              <a:t> أو</a:t>
            </a:r>
            <a:r>
              <a:rPr lang="ar-DZ" sz="2400" dirty="0">
                <a:solidFill>
                  <a:srgbClr val="FF0000"/>
                </a:solidFill>
                <a:latin typeface="Hacen Tunisia Bd" panose="02000500000000000000" pitchFamily="2" charset="-78"/>
                <a:cs typeface="Hacen Tunisia Bd" panose="02000500000000000000" pitchFamily="2" charset="-78"/>
              </a:rPr>
              <a:t> العامل ريزوس </a:t>
            </a:r>
            <a:r>
              <a:rPr lang="ar-DZ" sz="2400" dirty="0">
                <a:latin typeface="Hacen Tunisia Bd" panose="02000500000000000000" pitchFamily="2" charset="-78"/>
                <a:cs typeface="Hacen Tunisia Bd" panose="02000500000000000000" pitchFamily="2" charset="-78"/>
              </a:rPr>
              <a:t>و يعرف الأشخاص الذين يحملون هذا العامل بأنهم موجبي الريزوس</a:t>
            </a:r>
            <a:r>
              <a:rPr lang="fr-FR" sz="2400" dirty="0">
                <a:latin typeface="Hacen Tunisia Bd" panose="02000500000000000000" pitchFamily="2" charset="-78"/>
                <a:cs typeface="Hacen Tunisia Bd" panose="02000500000000000000" pitchFamily="2" charset="-78"/>
              </a:rPr>
              <a:t>D+ </a:t>
            </a:r>
            <a:r>
              <a:rPr lang="ar-DZ" sz="2400" dirty="0">
                <a:latin typeface="Hacen Tunisia Bd" panose="02000500000000000000" pitchFamily="2" charset="-78"/>
                <a:cs typeface="Hacen Tunisia Bd" panose="02000500000000000000" pitchFamily="2" charset="-78"/>
              </a:rPr>
              <a:t> أما الأشخاص الذين لا يحملونه فهم سالبي الريزوس </a:t>
            </a:r>
            <a:r>
              <a:rPr lang="fr-FR" sz="2400" dirty="0">
                <a:latin typeface="Hacen Tunisia Bd" panose="02000500000000000000" pitchFamily="2" charset="-78"/>
                <a:cs typeface="Hacen Tunisia Bd" panose="02000500000000000000" pitchFamily="2" charset="-78"/>
              </a:rPr>
              <a:t>D-</a:t>
            </a:r>
            <a:r>
              <a:rPr lang="ar-DZ" sz="2400" dirty="0">
                <a:latin typeface="Hacen Tunisia Bd" panose="02000500000000000000" pitchFamily="2" charset="-78"/>
                <a:cs typeface="Hacen Tunisia Bd" panose="02000500000000000000" pitchFamily="2" charset="-78"/>
              </a:rPr>
              <a:t>.</a:t>
            </a:r>
            <a:endParaRPr lang="fr-FR" sz="2400" dirty="0">
              <a:latin typeface="Hacen Tunisia Bd" panose="02000500000000000000" pitchFamily="2" charset="-78"/>
              <a:cs typeface="Hacen Tunisia Bd" panose="02000500000000000000" pitchFamily="2" charset="-78"/>
            </a:endParaRPr>
          </a:p>
        </p:txBody>
      </p:sp>
      <p:graphicFrame>
        <p:nvGraphicFramePr>
          <p:cNvPr id="154" name="Tableau 153"/>
          <p:cNvGraphicFramePr>
            <a:graphicFrameLocks noGrp="1"/>
          </p:cNvGraphicFramePr>
          <p:nvPr>
            <p:extLst>
              <p:ext uri="{D42A27DB-BD31-4B8C-83A1-F6EECF244321}">
                <p14:modId xmlns:p14="http://schemas.microsoft.com/office/powerpoint/2010/main" val="1326503596"/>
              </p:ext>
            </p:extLst>
          </p:nvPr>
        </p:nvGraphicFramePr>
        <p:xfrm>
          <a:off x="1391477" y="2420888"/>
          <a:ext cx="9013278" cy="1906245"/>
        </p:xfrm>
        <a:graphic>
          <a:graphicData uri="http://schemas.openxmlformats.org/drawingml/2006/table">
            <a:tbl>
              <a:tblPr firstRow="1" bandRow="1">
                <a:tableStyleId>{5C22544A-7EE6-4342-B048-85BDC9FD1C3A}</a:tableStyleId>
              </a:tblPr>
              <a:tblGrid>
                <a:gridCol w="4506639">
                  <a:extLst>
                    <a:ext uri="{9D8B030D-6E8A-4147-A177-3AD203B41FA5}">
                      <a16:colId xmlns:a16="http://schemas.microsoft.com/office/drawing/2014/main" val="20000"/>
                    </a:ext>
                  </a:extLst>
                </a:gridCol>
                <a:gridCol w="4506639">
                  <a:extLst>
                    <a:ext uri="{9D8B030D-6E8A-4147-A177-3AD203B41FA5}">
                      <a16:colId xmlns:a16="http://schemas.microsoft.com/office/drawing/2014/main" val="20001"/>
                    </a:ext>
                  </a:extLst>
                </a:gridCol>
              </a:tblGrid>
              <a:tr h="381249">
                <a:tc>
                  <a:txBody>
                    <a:bodyPr/>
                    <a:lstStyle/>
                    <a:p>
                      <a:pPr algn="ctr"/>
                      <a:r>
                        <a:rPr lang="ar-DZ" sz="2000" b="1" dirty="0">
                          <a:solidFill>
                            <a:schemeClr val="tx1"/>
                          </a:solidFill>
                          <a:latin typeface="Hacen Eltaroute Text" panose="02000500000000000000" pitchFamily="2" charset="-78"/>
                          <a:cs typeface="Hacen Eltaroute Text" panose="02000500000000000000" pitchFamily="2" charset="-78"/>
                        </a:rPr>
                        <a:t>إمكانية النقل</a:t>
                      </a:r>
                      <a:endParaRPr lang="fr-FR" sz="2000" b="1" dirty="0">
                        <a:solidFill>
                          <a:schemeClr val="tx1"/>
                        </a:solidFill>
                        <a:latin typeface="Hacen Eltaroute Text" panose="02000500000000000000" pitchFamily="2" charset="-78"/>
                        <a:cs typeface="Hacen Eltaroute Text" panose="02000500000000000000" pitchFamily="2" charset="-78"/>
                      </a:endParaRPr>
                    </a:p>
                  </a:txBody>
                  <a:tcPr marL="60960" marR="60960" marT="30480" marB="30480">
                    <a:solidFill>
                      <a:srgbClr val="FF0000"/>
                    </a:solidFill>
                  </a:tcPr>
                </a:tc>
                <a:tc>
                  <a:txBody>
                    <a:bodyPr/>
                    <a:lstStyle/>
                    <a:p>
                      <a:pPr algn="ctr"/>
                      <a:r>
                        <a:rPr lang="ar-DZ" sz="2000" b="1" dirty="0">
                          <a:solidFill>
                            <a:schemeClr val="tx1"/>
                          </a:solidFill>
                          <a:latin typeface="Hacen Eltaroute Text" panose="02000500000000000000" pitchFamily="2" charset="-78"/>
                          <a:cs typeface="Hacen Eltaroute Text" panose="02000500000000000000" pitchFamily="2" charset="-78"/>
                        </a:rPr>
                        <a:t>حالة النفل</a:t>
                      </a:r>
                      <a:endParaRPr lang="fr-FR" sz="2000" b="1" dirty="0">
                        <a:solidFill>
                          <a:schemeClr val="tx1"/>
                        </a:solidFill>
                        <a:latin typeface="Hacen Eltaroute Text" panose="02000500000000000000" pitchFamily="2" charset="-78"/>
                        <a:cs typeface="Hacen Eltaroute Text" panose="02000500000000000000" pitchFamily="2" charset="-78"/>
                      </a:endParaRPr>
                    </a:p>
                  </a:txBody>
                  <a:tcPr marL="60960" marR="60960" marT="30480" marB="30480">
                    <a:solidFill>
                      <a:srgbClr val="FF0000"/>
                    </a:solidFill>
                  </a:tcPr>
                </a:tc>
                <a:extLst>
                  <a:ext uri="{0D108BD9-81ED-4DB2-BD59-A6C34878D82A}">
                    <a16:rowId xmlns:a16="http://schemas.microsoft.com/office/drawing/2014/main" val="10000"/>
                  </a:ext>
                </a:extLst>
              </a:tr>
              <a:tr h="381249">
                <a:tc>
                  <a:txBody>
                    <a:bodyPr/>
                    <a:lstStyle/>
                    <a:p>
                      <a:pPr algn="ctr"/>
                      <a:r>
                        <a:rPr lang="ar-DZ" sz="2000" b="1" dirty="0">
                          <a:latin typeface="Hacen Eltaroute Text" panose="02000500000000000000" pitchFamily="2" charset="-78"/>
                          <a:cs typeface="Hacen Eltaroute Text" panose="02000500000000000000" pitchFamily="2" charset="-78"/>
                        </a:rPr>
                        <a:t>نقل</a:t>
                      </a:r>
                      <a:r>
                        <a:rPr lang="ar-DZ" sz="2000" b="1" baseline="0" dirty="0">
                          <a:latin typeface="Hacen Eltaroute Text" panose="02000500000000000000" pitchFamily="2" charset="-78"/>
                          <a:cs typeface="Hacen Eltaroute Text" panose="02000500000000000000" pitchFamily="2" charset="-78"/>
                        </a:rPr>
                        <a:t> ممكن</a:t>
                      </a:r>
                      <a:endParaRPr lang="fr-FR" sz="2000" b="1" dirty="0">
                        <a:latin typeface="Hacen Eltaroute Text" panose="02000500000000000000" pitchFamily="2" charset="-78"/>
                        <a:cs typeface="Hacen Eltaroute Text" panose="02000500000000000000" pitchFamily="2" charset="-78"/>
                      </a:endParaRPr>
                    </a:p>
                  </a:txBody>
                  <a:tcPr marL="60960" marR="60960" marT="30480" marB="30480">
                    <a:solidFill>
                      <a:schemeClr val="accent3">
                        <a:lumMod val="50000"/>
                      </a:schemeClr>
                    </a:solidFill>
                  </a:tcPr>
                </a:tc>
                <a:tc>
                  <a:txBody>
                    <a:bodyPr/>
                    <a:lstStyle/>
                    <a:p>
                      <a:pPr algn="r" rtl="1"/>
                      <a:r>
                        <a:rPr lang="fr-FR" sz="2000" b="1" dirty="0">
                          <a:solidFill>
                            <a:schemeClr val="bg2">
                              <a:lumMod val="25000"/>
                            </a:schemeClr>
                          </a:solidFill>
                          <a:latin typeface="MV Boli" panose="02000500030200090000" pitchFamily="2" charset="0"/>
                          <a:cs typeface="MV Boli" panose="02000500030200090000" pitchFamily="2" charset="0"/>
                        </a:rPr>
                        <a:t>Rh+ </a:t>
                      </a:r>
                      <a:r>
                        <a:rPr lang="ar-DZ" sz="2000" b="1" baseline="0" dirty="0">
                          <a:solidFill>
                            <a:schemeClr val="bg2">
                              <a:lumMod val="25000"/>
                            </a:schemeClr>
                          </a:solidFill>
                          <a:latin typeface="MV Boli" panose="02000500030200090000" pitchFamily="2" charset="0"/>
                        </a:rPr>
                        <a:t>                                         </a:t>
                      </a:r>
                      <a:r>
                        <a:rPr lang="fr-FR" sz="2000" b="1" baseline="0" dirty="0">
                          <a:solidFill>
                            <a:schemeClr val="bg2">
                              <a:lumMod val="25000"/>
                            </a:schemeClr>
                          </a:solidFill>
                          <a:latin typeface="MV Boli" panose="02000500030200090000" pitchFamily="2" charset="0"/>
                          <a:cs typeface="MV Boli" panose="02000500030200090000" pitchFamily="2" charset="0"/>
                        </a:rPr>
                        <a:t>Rh+</a:t>
                      </a:r>
                      <a:endParaRPr lang="fr-FR" sz="2000" b="1" dirty="0">
                        <a:solidFill>
                          <a:schemeClr val="bg2">
                            <a:lumMod val="25000"/>
                          </a:schemeClr>
                        </a:solidFill>
                        <a:latin typeface="MV Boli" panose="02000500030200090000" pitchFamily="2" charset="0"/>
                        <a:cs typeface="MV Boli" panose="02000500030200090000" pitchFamily="2" charset="0"/>
                      </a:endParaRPr>
                    </a:p>
                  </a:txBody>
                  <a:tcPr marL="60960" marR="60960" marT="30480" marB="30480">
                    <a:solidFill>
                      <a:srgbClr val="92D050"/>
                    </a:solidFill>
                  </a:tcPr>
                </a:tc>
                <a:extLst>
                  <a:ext uri="{0D108BD9-81ED-4DB2-BD59-A6C34878D82A}">
                    <a16:rowId xmlns:a16="http://schemas.microsoft.com/office/drawing/2014/main" val="10001"/>
                  </a:ext>
                </a:extLst>
              </a:tr>
              <a:tr h="381249">
                <a:tc>
                  <a:txBody>
                    <a:bodyPr/>
                    <a:lstStyle/>
                    <a:p>
                      <a:pPr algn="ctr"/>
                      <a:r>
                        <a:rPr lang="ar-DZ" sz="2000" b="1" dirty="0">
                          <a:latin typeface="Hacen Eltaroute Text" panose="02000500000000000000" pitchFamily="2" charset="-78"/>
                          <a:cs typeface="Hacen Eltaroute Text" panose="02000500000000000000" pitchFamily="2" charset="-78"/>
                        </a:rPr>
                        <a:t>نقل غير ممكن</a:t>
                      </a:r>
                      <a:endParaRPr lang="fr-FR" sz="2000" b="1" dirty="0">
                        <a:latin typeface="Hacen Eltaroute Text" panose="02000500000000000000" pitchFamily="2" charset="-78"/>
                        <a:cs typeface="Hacen Eltaroute Text" panose="02000500000000000000" pitchFamily="2" charset="-78"/>
                      </a:endParaRPr>
                    </a:p>
                  </a:txBody>
                  <a:tcPr marL="60960" marR="60960" marT="30480" marB="30480">
                    <a:solidFill>
                      <a:schemeClr val="accent3">
                        <a:lumMod val="5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b="1" dirty="0">
                          <a:solidFill>
                            <a:schemeClr val="bg2">
                              <a:lumMod val="25000"/>
                            </a:schemeClr>
                          </a:solidFill>
                          <a:latin typeface="MV Boli" panose="02000500030200090000" pitchFamily="2" charset="0"/>
                          <a:cs typeface="MV Boli" panose="02000500030200090000" pitchFamily="2" charset="0"/>
                        </a:rPr>
                        <a:t>Rh- </a:t>
                      </a:r>
                      <a:r>
                        <a:rPr lang="ar-DZ" sz="2000" b="1" baseline="0" dirty="0">
                          <a:solidFill>
                            <a:schemeClr val="bg2">
                              <a:lumMod val="25000"/>
                            </a:schemeClr>
                          </a:solidFill>
                          <a:latin typeface="MV Boli" panose="02000500030200090000" pitchFamily="2" charset="0"/>
                        </a:rPr>
                        <a:t>                                         </a:t>
                      </a:r>
                      <a:r>
                        <a:rPr lang="fr-FR" sz="2000" b="1" baseline="0" dirty="0">
                          <a:solidFill>
                            <a:schemeClr val="bg2">
                              <a:lumMod val="25000"/>
                            </a:schemeClr>
                          </a:solidFill>
                          <a:latin typeface="MV Boli" panose="02000500030200090000" pitchFamily="2" charset="0"/>
                          <a:cs typeface="MV Boli" panose="02000500030200090000" pitchFamily="2" charset="0"/>
                        </a:rPr>
                        <a:t>Rh+</a:t>
                      </a:r>
                      <a:endParaRPr lang="fr-FR" sz="2000" b="1" dirty="0">
                        <a:solidFill>
                          <a:schemeClr val="bg2">
                            <a:lumMod val="25000"/>
                          </a:schemeClr>
                        </a:solidFill>
                        <a:latin typeface="MV Boli" panose="02000500030200090000" pitchFamily="2" charset="0"/>
                        <a:cs typeface="MV Boli" panose="02000500030200090000" pitchFamily="2" charset="0"/>
                      </a:endParaRPr>
                    </a:p>
                  </a:txBody>
                  <a:tcPr marL="60960" marR="60960" marT="30480" marB="30480">
                    <a:solidFill>
                      <a:srgbClr val="92D050"/>
                    </a:solidFill>
                  </a:tcPr>
                </a:tc>
                <a:extLst>
                  <a:ext uri="{0D108BD9-81ED-4DB2-BD59-A6C34878D82A}">
                    <a16:rowId xmlns:a16="http://schemas.microsoft.com/office/drawing/2014/main" val="10002"/>
                  </a:ext>
                </a:extLst>
              </a:tr>
              <a:tr h="381249">
                <a:tc>
                  <a:txBody>
                    <a:bodyPr/>
                    <a:lstStyle/>
                    <a:p>
                      <a:pPr algn="ctr"/>
                      <a:r>
                        <a:rPr lang="ar-DZ" sz="2000" b="1" dirty="0">
                          <a:latin typeface="Hacen Eltaroute Text" panose="02000500000000000000" pitchFamily="2" charset="-78"/>
                          <a:cs typeface="Hacen Eltaroute Text" panose="02000500000000000000" pitchFamily="2" charset="-78"/>
                        </a:rPr>
                        <a:t>نقل ممكن</a:t>
                      </a:r>
                      <a:endParaRPr lang="fr-FR" sz="2000" b="1" dirty="0">
                        <a:latin typeface="Hacen Eltaroute Text" panose="02000500000000000000" pitchFamily="2" charset="-78"/>
                        <a:cs typeface="Hacen Eltaroute Text" panose="02000500000000000000" pitchFamily="2" charset="-78"/>
                      </a:endParaRPr>
                    </a:p>
                  </a:txBody>
                  <a:tcPr marL="60960" marR="60960" marT="30480" marB="30480">
                    <a:solidFill>
                      <a:schemeClr val="accent3">
                        <a:lumMod val="5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b="1" dirty="0">
                          <a:solidFill>
                            <a:schemeClr val="bg2">
                              <a:lumMod val="25000"/>
                            </a:schemeClr>
                          </a:solidFill>
                          <a:latin typeface="MV Boli" panose="02000500030200090000" pitchFamily="2" charset="0"/>
                          <a:cs typeface="MV Boli" panose="02000500030200090000" pitchFamily="2" charset="0"/>
                        </a:rPr>
                        <a:t>Rh-  </a:t>
                      </a:r>
                      <a:r>
                        <a:rPr lang="ar-DZ" sz="2000" b="1" baseline="0" dirty="0">
                          <a:solidFill>
                            <a:schemeClr val="bg2">
                              <a:lumMod val="25000"/>
                            </a:schemeClr>
                          </a:solidFill>
                          <a:latin typeface="MV Boli" panose="02000500030200090000" pitchFamily="2" charset="0"/>
                        </a:rPr>
                        <a:t>                                         </a:t>
                      </a:r>
                      <a:r>
                        <a:rPr lang="fr-FR" sz="2000" b="1" baseline="0" dirty="0">
                          <a:solidFill>
                            <a:schemeClr val="bg2">
                              <a:lumMod val="25000"/>
                            </a:schemeClr>
                          </a:solidFill>
                          <a:latin typeface="MV Boli" panose="02000500030200090000" pitchFamily="2" charset="0"/>
                          <a:cs typeface="MV Boli" panose="02000500030200090000" pitchFamily="2" charset="0"/>
                        </a:rPr>
                        <a:t>Rh-</a:t>
                      </a:r>
                      <a:endParaRPr lang="fr-FR" sz="2000" b="1" dirty="0">
                        <a:solidFill>
                          <a:schemeClr val="bg2">
                            <a:lumMod val="25000"/>
                          </a:schemeClr>
                        </a:solidFill>
                        <a:latin typeface="MV Boli" panose="02000500030200090000" pitchFamily="2" charset="0"/>
                        <a:cs typeface="MV Boli" panose="02000500030200090000" pitchFamily="2" charset="0"/>
                      </a:endParaRPr>
                    </a:p>
                  </a:txBody>
                  <a:tcPr marL="60960" marR="60960" marT="30480" marB="30480">
                    <a:solidFill>
                      <a:srgbClr val="92D050"/>
                    </a:solidFill>
                  </a:tcPr>
                </a:tc>
                <a:extLst>
                  <a:ext uri="{0D108BD9-81ED-4DB2-BD59-A6C34878D82A}">
                    <a16:rowId xmlns:a16="http://schemas.microsoft.com/office/drawing/2014/main" val="10003"/>
                  </a:ext>
                </a:extLst>
              </a:tr>
              <a:tr h="381249">
                <a:tc>
                  <a:txBody>
                    <a:bodyPr/>
                    <a:lstStyle/>
                    <a:p>
                      <a:pPr algn="ctr"/>
                      <a:r>
                        <a:rPr lang="ar-DZ" sz="2000" b="1" dirty="0">
                          <a:latin typeface="Hacen Eltaroute Text" panose="02000500000000000000" pitchFamily="2" charset="-78"/>
                          <a:cs typeface="Hacen Eltaroute Text" panose="02000500000000000000" pitchFamily="2" charset="-78"/>
                        </a:rPr>
                        <a:t>نقل ممكن</a:t>
                      </a:r>
                      <a:endParaRPr lang="fr-FR" sz="2000" b="1" dirty="0">
                        <a:latin typeface="Hacen Eltaroute Text" panose="02000500000000000000" pitchFamily="2" charset="-78"/>
                        <a:cs typeface="Hacen Eltaroute Text" panose="02000500000000000000" pitchFamily="2" charset="-78"/>
                      </a:endParaRPr>
                    </a:p>
                  </a:txBody>
                  <a:tcPr marL="60960" marR="60960" marT="30480" marB="30480">
                    <a:solidFill>
                      <a:schemeClr val="accent3">
                        <a:lumMod val="5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b="1" dirty="0">
                          <a:solidFill>
                            <a:schemeClr val="bg2">
                              <a:lumMod val="25000"/>
                            </a:schemeClr>
                          </a:solidFill>
                          <a:latin typeface="MV Boli" panose="02000500030200090000" pitchFamily="2" charset="0"/>
                          <a:cs typeface="MV Boli" panose="02000500030200090000" pitchFamily="2" charset="0"/>
                        </a:rPr>
                        <a:t>Rh+ </a:t>
                      </a:r>
                      <a:r>
                        <a:rPr lang="ar-DZ" sz="2000" b="1" baseline="0" dirty="0">
                          <a:solidFill>
                            <a:schemeClr val="bg2">
                              <a:lumMod val="25000"/>
                            </a:schemeClr>
                          </a:solidFill>
                          <a:latin typeface="MV Boli" panose="02000500030200090000" pitchFamily="2" charset="0"/>
                        </a:rPr>
                        <a:t>                                         </a:t>
                      </a:r>
                      <a:r>
                        <a:rPr lang="fr-FR" sz="2000" b="1" baseline="0" dirty="0">
                          <a:solidFill>
                            <a:schemeClr val="bg2">
                              <a:lumMod val="25000"/>
                            </a:schemeClr>
                          </a:solidFill>
                          <a:latin typeface="MV Boli" panose="02000500030200090000" pitchFamily="2" charset="0"/>
                          <a:cs typeface="MV Boli" panose="02000500030200090000" pitchFamily="2" charset="0"/>
                        </a:rPr>
                        <a:t>Rh-</a:t>
                      </a:r>
                      <a:endParaRPr lang="fr-FR" sz="2000" b="1" dirty="0">
                        <a:solidFill>
                          <a:schemeClr val="bg2">
                            <a:lumMod val="25000"/>
                          </a:schemeClr>
                        </a:solidFill>
                        <a:latin typeface="MV Boli" panose="02000500030200090000" pitchFamily="2" charset="0"/>
                        <a:cs typeface="MV Boli" panose="02000500030200090000" pitchFamily="2" charset="0"/>
                      </a:endParaRPr>
                    </a:p>
                  </a:txBody>
                  <a:tcPr marL="60960" marR="60960" marT="30480" marB="30480">
                    <a:solidFill>
                      <a:srgbClr val="92D050"/>
                    </a:solidFill>
                  </a:tcPr>
                </a:tc>
                <a:extLst>
                  <a:ext uri="{0D108BD9-81ED-4DB2-BD59-A6C34878D82A}">
                    <a16:rowId xmlns:a16="http://schemas.microsoft.com/office/drawing/2014/main" val="10004"/>
                  </a:ext>
                </a:extLst>
              </a:tr>
            </a:tbl>
          </a:graphicData>
        </a:graphic>
      </p:graphicFrame>
      <p:cxnSp>
        <p:nvCxnSpPr>
          <p:cNvPr id="155" name="Connecteur droit avec flèche 154"/>
          <p:cNvCxnSpPr/>
          <p:nvPr/>
        </p:nvCxnSpPr>
        <p:spPr>
          <a:xfrm flipH="1">
            <a:off x="7296133" y="2996952"/>
            <a:ext cx="157122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6" name="Connecteur droit avec flèche 155"/>
          <p:cNvCxnSpPr/>
          <p:nvPr/>
        </p:nvCxnSpPr>
        <p:spPr>
          <a:xfrm flipH="1">
            <a:off x="7296133" y="3380995"/>
            <a:ext cx="1571223"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57" name="Connecteur droit avec flèche 156"/>
          <p:cNvCxnSpPr/>
          <p:nvPr/>
        </p:nvCxnSpPr>
        <p:spPr>
          <a:xfrm flipH="1">
            <a:off x="7296133" y="3765037"/>
            <a:ext cx="157122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8" name="Connecteur droit avec flèche 157"/>
          <p:cNvCxnSpPr/>
          <p:nvPr/>
        </p:nvCxnSpPr>
        <p:spPr>
          <a:xfrm flipH="1">
            <a:off x="7296133" y="4149080"/>
            <a:ext cx="157122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234" name="Groupe 233"/>
          <p:cNvGrpSpPr/>
          <p:nvPr/>
        </p:nvGrpSpPr>
        <p:grpSpPr>
          <a:xfrm>
            <a:off x="6698978" y="4651025"/>
            <a:ext cx="1135686" cy="1054269"/>
            <a:chOff x="7966731" y="3382480"/>
            <a:chExt cx="1294863" cy="1277539"/>
          </a:xfrm>
        </p:grpSpPr>
        <p:sp>
          <p:nvSpPr>
            <p:cNvPr id="235" name="Arrondir un rectangle avec un coin du même côté 234"/>
            <p:cNvSpPr/>
            <p:nvPr/>
          </p:nvSpPr>
          <p:spPr>
            <a:xfrm rot="6855485">
              <a:off x="9010028" y="4156014"/>
              <a:ext cx="175459" cy="191885"/>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36" name="Arrondir un rectangle avec un coin du même côté 235"/>
            <p:cNvSpPr/>
            <p:nvPr/>
          </p:nvSpPr>
          <p:spPr>
            <a:xfrm rot="977053">
              <a:off x="8622270" y="3382480"/>
              <a:ext cx="185453" cy="220436"/>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37" name="Arrondir un rectangle avec un coin du même côté 236"/>
            <p:cNvSpPr/>
            <p:nvPr/>
          </p:nvSpPr>
          <p:spPr>
            <a:xfrm rot="10387298" flipH="1">
              <a:off x="8527310" y="4444219"/>
              <a:ext cx="166486" cy="21580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38" name="Arrondir un rectangle avec un coin du même côté 237"/>
            <p:cNvSpPr/>
            <p:nvPr/>
          </p:nvSpPr>
          <p:spPr>
            <a:xfrm rot="14450231" flipH="1">
              <a:off x="8043720" y="4141313"/>
              <a:ext cx="183655" cy="211548"/>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39" name="Arrondir un rectangle avec un coin du même côté 238"/>
            <p:cNvSpPr/>
            <p:nvPr/>
          </p:nvSpPr>
          <p:spPr>
            <a:xfrm rot="18687350">
              <a:off x="8084900" y="3603662"/>
              <a:ext cx="185216" cy="196434"/>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grpSp>
          <p:nvGrpSpPr>
            <p:cNvPr id="240" name="Groupe 239"/>
            <p:cNvGrpSpPr/>
            <p:nvPr/>
          </p:nvGrpSpPr>
          <p:grpSpPr>
            <a:xfrm>
              <a:off x="7966731" y="3403641"/>
              <a:ext cx="1294863" cy="1164593"/>
              <a:chOff x="7881173" y="3485254"/>
              <a:chExt cx="1294863" cy="1164593"/>
            </a:xfrm>
          </p:grpSpPr>
          <p:sp>
            <p:nvSpPr>
              <p:cNvPr id="241" name="Triangle isocèle 240"/>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42" name="Triangle isocèle 241"/>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43" name="Triangle isocèle 242"/>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44" name="Triangle isocèle 243"/>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45" name="Triangle isocèle 244"/>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46" name="Triangle isocèle 245"/>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47" name="Organigramme : Connecteur 246"/>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48" name="Rectangle 247"/>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Rockwell Extra Bold" panose="02060903040505020403" pitchFamily="18" charset="0"/>
                  </a:rPr>
                  <a:t>A</a:t>
                </a:r>
              </a:p>
            </p:txBody>
          </p:sp>
        </p:grpSp>
      </p:grpSp>
      <p:sp>
        <p:nvSpPr>
          <p:cNvPr id="249" name="Rectangle 248"/>
          <p:cNvSpPr/>
          <p:nvPr/>
        </p:nvSpPr>
        <p:spPr>
          <a:xfrm>
            <a:off x="9120336" y="5829267"/>
            <a:ext cx="801993" cy="446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A+</a:t>
            </a:r>
          </a:p>
        </p:txBody>
      </p:sp>
      <p:grpSp>
        <p:nvGrpSpPr>
          <p:cNvPr id="250" name="Groupe 249"/>
          <p:cNvGrpSpPr/>
          <p:nvPr/>
        </p:nvGrpSpPr>
        <p:grpSpPr>
          <a:xfrm>
            <a:off x="4415814" y="4629134"/>
            <a:ext cx="1135686" cy="961061"/>
            <a:chOff x="7881173" y="3485254"/>
            <a:chExt cx="1294863" cy="1164593"/>
          </a:xfrm>
        </p:grpSpPr>
        <p:sp>
          <p:nvSpPr>
            <p:cNvPr id="251" name="Triangle isocèle 250"/>
            <p:cNvSpPr/>
            <p:nvPr/>
          </p:nvSpPr>
          <p:spPr>
            <a:xfrm rot="19451551">
              <a:off x="8970275" y="395509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52" name="Triangle isocèle 251"/>
            <p:cNvSpPr/>
            <p:nvPr/>
          </p:nvSpPr>
          <p:spPr>
            <a:xfrm rot="2135087">
              <a:off x="8805980" y="357669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53" name="Triangle isocèle 252"/>
            <p:cNvSpPr/>
            <p:nvPr/>
          </p:nvSpPr>
          <p:spPr>
            <a:xfrm rot="15785420">
              <a:off x="8730152" y="4459873"/>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54" name="Triangle isocèle 253"/>
            <p:cNvSpPr/>
            <p:nvPr/>
          </p:nvSpPr>
          <p:spPr>
            <a:xfrm rot="20157570" flipH="1">
              <a:off x="8078179" y="4441289"/>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55" name="Triangle isocèle 254"/>
            <p:cNvSpPr/>
            <p:nvPr/>
          </p:nvSpPr>
          <p:spPr>
            <a:xfrm rot="2194119" flipH="1">
              <a:off x="7881173" y="3949890"/>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56" name="Triangle isocèle 255"/>
            <p:cNvSpPr/>
            <p:nvPr/>
          </p:nvSpPr>
          <p:spPr>
            <a:xfrm rot="20574811">
              <a:off x="8232807" y="3485254"/>
              <a:ext cx="205761" cy="17418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200"/>
            </a:p>
          </p:txBody>
        </p:sp>
        <p:sp>
          <p:nvSpPr>
            <p:cNvPr id="257" name="Organigramme : Connecteur 256"/>
            <p:cNvSpPr/>
            <p:nvPr/>
          </p:nvSpPr>
          <p:spPr>
            <a:xfrm>
              <a:off x="8004219" y="3599646"/>
              <a:ext cx="1043189" cy="1017431"/>
            </a:xfrm>
            <a:prstGeom prst="flowChartConnector">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58" name="Rectangle 257"/>
            <p:cNvSpPr/>
            <p:nvPr/>
          </p:nvSpPr>
          <p:spPr>
            <a:xfrm>
              <a:off x="8178085" y="3760631"/>
              <a:ext cx="708338" cy="65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Rockwell Extra Bold" panose="02060903040505020403" pitchFamily="18" charset="0"/>
                </a:rPr>
                <a:t>A</a:t>
              </a:r>
            </a:p>
          </p:txBody>
        </p:sp>
      </p:grpSp>
      <p:sp>
        <p:nvSpPr>
          <p:cNvPr id="259" name="Rectangle 258"/>
          <p:cNvSpPr/>
          <p:nvPr/>
        </p:nvSpPr>
        <p:spPr>
          <a:xfrm>
            <a:off x="4607835" y="5637246"/>
            <a:ext cx="942981" cy="602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A-</a:t>
            </a:r>
          </a:p>
        </p:txBody>
      </p:sp>
      <p:grpSp>
        <p:nvGrpSpPr>
          <p:cNvPr id="260" name="Groupe 259"/>
          <p:cNvGrpSpPr/>
          <p:nvPr/>
        </p:nvGrpSpPr>
        <p:grpSpPr>
          <a:xfrm flipH="1">
            <a:off x="7584166" y="4677139"/>
            <a:ext cx="678879" cy="132385"/>
            <a:chOff x="7339264" y="3609473"/>
            <a:chExt cx="603475" cy="396863"/>
          </a:xfrm>
        </p:grpSpPr>
        <p:cxnSp>
          <p:nvCxnSpPr>
            <p:cNvPr id="261" name="Connecteur droit 260"/>
            <p:cNvCxnSpPr/>
            <p:nvPr/>
          </p:nvCxnSpPr>
          <p:spPr>
            <a:xfrm>
              <a:off x="7820526" y="3609474"/>
              <a:ext cx="122213" cy="396862"/>
            </a:xfrm>
            <a:prstGeom prst="line">
              <a:avLst/>
            </a:prstGeom>
          </p:spPr>
          <p:style>
            <a:lnRef idx="1">
              <a:schemeClr val="dk1"/>
            </a:lnRef>
            <a:fillRef idx="0">
              <a:schemeClr val="dk1"/>
            </a:fillRef>
            <a:effectRef idx="0">
              <a:schemeClr val="dk1"/>
            </a:effectRef>
            <a:fontRef idx="minor">
              <a:schemeClr val="tx1"/>
            </a:fontRef>
          </p:style>
        </p:cxnSp>
        <p:cxnSp>
          <p:nvCxnSpPr>
            <p:cNvPr id="262" name="Connecteur droit 261"/>
            <p:cNvCxnSpPr/>
            <p:nvPr/>
          </p:nvCxnSpPr>
          <p:spPr>
            <a:xfrm flipH="1">
              <a:off x="7339264" y="3609473"/>
              <a:ext cx="481263" cy="0"/>
            </a:xfrm>
            <a:prstGeom prst="line">
              <a:avLst/>
            </a:prstGeom>
          </p:spPr>
          <p:style>
            <a:lnRef idx="1">
              <a:schemeClr val="dk1"/>
            </a:lnRef>
            <a:fillRef idx="0">
              <a:schemeClr val="dk1"/>
            </a:fillRef>
            <a:effectRef idx="0">
              <a:schemeClr val="dk1"/>
            </a:effectRef>
            <a:fontRef idx="minor">
              <a:schemeClr val="tx1"/>
            </a:fontRef>
          </p:style>
        </p:cxnSp>
      </p:grpSp>
      <p:sp>
        <p:nvSpPr>
          <p:cNvPr id="263" name="Rectangle 262"/>
          <p:cNvSpPr/>
          <p:nvPr/>
        </p:nvSpPr>
        <p:spPr>
          <a:xfrm>
            <a:off x="8064219" y="4581128"/>
            <a:ext cx="1340173" cy="3475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ln w="0"/>
                <a:solidFill>
                  <a:schemeClr val="bg2">
                    <a:lumMod val="25000"/>
                  </a:schemeClr>
                </a:solidFill>
                <a:latin typeface="Hacen Tunisia" panose="02000000000000000000" pitchFamily="2" charset="-78"/>
                <a:cs typeface="Hacen Tunisia" panose="02000000000000000000" pitchFamily="2" charset="-78"/>
              </a:rPr>
              <a:t>مولد الضد</a:t>
            </a:r>
            <a:r>
              <a:rPr lang="fr-FR" sz="1200" dirty="0">
                <a:ln w="0"/>
                <a:solidFill>
                  <a:schemeClr val="bg2">
                    <a:lumMod val="25000"/>
                  </a:schemeClr>
                </a:solidFill>
                <a:latin typeface="Hacen Tunisia" panose="02000000000000000000" pitchFamily="2" charset="-78"/>
                <a:cs typeface="Hacen Tunisia" panose="02000000000000000000" pitchFamily="2" charset="-78"/>
              </a:rPr>
              <a:t> A</a:t>
            </a:r>
          </a:p>
        </p:txBody>
      </p:sp>
      <p:grpSp>
        <p:nvGrpSpPr>
          <p:cNvPr id="264" name="Groupe 263"/>
          <p:cNvGrpSpPr/>
          <p:nvPr/>
        </p:nvGrpSpPr>
        <p:grpSpPr>
          <a:xfrm flipH="1">
            <a:off x="7728182" y="5253203"/>
            <a:ext cx="678879" cy="132385"/>
            <a:chOff x="7339264" y="3609473"/>
            <a:chExt cx="603475" cy="396863"/>
          </a:xfrm>
        </p:grpSpPr>
        <p:cxnSp>
          <p:nvCxnSpPr>
            <p:cNvPr id="265" name="Connecteur droit 264"/>
            <p:cNvCxnSpPr/>
            <p:nvPr/>
          </p:nvCxnSpPr>
          <p:spPr>
            <a:xfrm>
              <a:off x="7820526" y="3609474"/>
              <a:ext cx="122213" cy="396862"/>
            </a:xfrm>
            <a:prstGeom prst="line">
              <a:avLst/>
            </a:prstGeom>
          </p:spPr>
          <p:style>
            <a:lnRef idx="1">
              <a:schemeClr val="dk1"/>
            </a:lnRef>
            <a:fillRef idx="0">
              <a:schemeClr val="dk1"/>
            </a:fillRef>
            <a:effectRef idx="0">
              <a:schemeClr val="dk1"/>
            </a:effectRef>
            <a:fontRef idx="minor">
              <a:schemeClr val="tx1"/>
            </a:fontRef>
          </p:style>
        </p:cxnSp>
        <p:cxnSp>
          <p:nvCxnSpPr>
            <p:cNvPr id="266" name="Connecteur droit 265"/>
            <p:cNvCxnSpPr/>
            <p:nvPr/>
          </p:nvCxnSpPr>
          <p:spPr>
            <a:xfrm flipH="1">
              <a:off x="7339264" y="3609473"/>
              <a:ext cx="481263" cy="0"/>
            </a:xfrm>
            <a:prstGeom prst="line">
              <a:avLst/>
            </a:prstGeom>
          </p:spPr>
          <p:style>
            <a:lnRef idx="1">
              <a:schemeClr val="dk1"/>
            </a:lnRef>
            <a:fillRef idx="0">
              <a:schemeClr val="dk1"/>
            </a:fillRef>
            <a:effectRef idx="0">
              <a:schemeClr val="dk1"/>
            </a:effectRef>
            <a:fontRef idx="minor">
              <a:schemeClr val="tx1"/>
            </a:fontRef>
          </p:style>
        </p:cxnSp>
      </p:grpSp>
      <p:sp>
        <p:nvSpPr>
          <p:cNvPr id="267" name="Rectangle 266"/>
          <p:cNvSpPr/>
          <p:nvPr/>
        </p:nvSpPr>
        <p:spPr>
          <a:xfrm>
            <a:off x="8256240" y="5109187"/>
            <a:ext cx="1340173" cy="3475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ln w="0"/>
                <a:solidFill>
                  <a:schemeClr val="bg2">
                    <a:lumMod val="25000"/>
                  </a:schemeClr>
                </a:solidFill>
                <a:latin typeface="Hacen Tunisia" panose="02000000000000000000" pitchFamily="2" charset="-78"/>
                <a:cs typeface="Hacen Tunisia" panose="02000000000000000000" pitchFamily="2" charset="-78"/>
              </a:rPr>
              <a:t>مولد الضد</a:t>
            </a:r>
            <a:r>
              <a:rPr lang="fr-FR" sz="1200" dirty="0">
                <a:ln w="0"/>
                <a:solidFill>
                  <a:schemeClr val="bg2">
                    <a:lumMod val="25000"/>
                  </a:schemeClr>
                </a:solidFill>
                <a:latin typeface="Hacen Tunisia" panose="02000000000000000000" pitchFamily="2" charset="-78"/>
                <a:cs typeface="Hacen Tunisia" panose="02000000000000000000" pitchFamily="2" charset="-78"/>
              </a:rPr>
              <a:t> D</a:t>
            </a:r>
          </a:p>
        </p:txBody>
      </p:sp>
      <p:grpSp>
        <p:nvGrpSpPr>
          <p:cNvPr id="268" name="Groupe 267"/>
          <p:cNvGrpSpPr/>
          <p:nvPr/>
        </p:nvGrpSpPr>
        <p:grpSpPr>
          <a:xfrm>
            <a:off x="6184583" y="4761400"/>
            <a:ext cx="340931" cy="915620"/>
            <a:chOff x="7285291" y="3529543"/>
            <a:chExt cx="388716" cy="1109528"/>
          </a:xfrm>
        </p:grpSpPr>
        <p:grpSp>
          <p:nvGrpSpPr>
            <p:cNvPr id="269" name="Groupe 268"/>
            <p:cNvGrpSpPr/>
            <p:nvPr/>
          </p:nvGrpSpPr>
          <p:grpSpPr>
            <a:xfrm>
              <a:off x="7285291" y="3529543"/>
              <a:ext cx="384597" cy="784133"/>
              <a:chOff x="2896485" y="4808924"/>
              <a:chExt cx="384597" cy="784133"/>
            </a:xfrm>
          </p:grpSpPr>
          <p:grpSp>
            <p:nvGrpSpPr>
              <p:cNvPr id="276" name="Groupe 275"/>
              <p:cNvGrpSpPr/>
              <p:nvPr/>
            </p:nvGrpSpPr>
            <p:grpSpPr>
              <a:xfrm>
                <a:off x="2896485" y="4810204"/>
                <a:ext cx="384597" cy="782853"/>
                <a:chOff x="3409832" y="5108453"/>
                <a:chExt cx="384597" cy="782853"/>
              </a:xfrm>
            </p:grpSpPr>
            <p:sp>
              <p:nvSpPr>
                <p:cNvPr id="278" name="Rectangle 277"/>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9" name="Rectangle 278"/>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80" name="Rectangle 279"/>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277" name="Rectangle 276"/>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270" name="Groupe 269"/>
            <p:cNvGrpSpPr/>
            <p:nvPr/>
          </p:nvGrpSpPr>
          <p:grpSpPr>
            <a:xfrm flipV="1">
              <a:off x="7289410" y="3854938"/>
              <a:ext cx="384597" cy="784133"/>
              <a:chOff x="2896485" y="4808924"/>
              <a:chExt cx="384597" cy="784133"/>
            </a:xfrm>
          </p:grpSpPr>
          <p:grpSp>
            <p:nvGrpSpPr>
              <p:cNvPr id="271" name="Groupe 270"/>
              <p:cNvGrpSpPr/>
              <p:nvPr/>
            </p:nvGrpSpPr>
            <p:grpSpPr>
              <a:xfrm>
                <a:off x="2896485" y="4810204"/>
                <a:ext cx="384597" cy="782853"/>
                <a:chOff x="3409832" y="5108453"/>
                <a:chExt cx="384597" cy="782853"/>
              </a:xfrm>
            </p:grpSpPr>
            <p:sp>
              <p:nvSpPr>
                <p:cNvPr id="273" name="Rectangle 272"/>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4" name="Rectangle 273"/>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5" name="Rectangle 274"/>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272" name="Rectangle 271"/>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sp>
        <p:nvSpPr>
          <p:cNvPr id="281" name="Rectangle 280"/>
          <p:cNvSpPr/>
          <p:nvPr/>
        </p:nvSpPr>
        <p:spPr>
          <a:xfrm>
            <a:off x="5807968" y="5733256"/>
            <a:ext cx="1024865" cy="375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ln w="0"/>
                <a:solidFill>
                  <a:schemeClr val="bg2">
                    <a:lumMod val="25000"/>
                  </a:schemeClr>
                </a:solidFill>
                <a:latin typeface="Hacen Tunisia" panose="02000000000000000000" pitchFamily="2" charset="-78"/>
                <a:cs typeface="Hacen Tunisia" panose="02000000000000000000" pitchFamily="2" charset="-78"/>
              </a:rPr>
              <a:t>مضاد</a:t>
            </a:r>
            <a:r>
              <a:rPr lang="fr-FR" sz="1200" dirty="0">
                <a:ln w="0"/>
                <a:solidFill>
                  <a:schemeClr val="bg2">
                    <a:lumMod val="25000"/>
                  </a:schemeClr>
                </a:solidFill>
                <a:latin typeface="Hacen Tunisia" panose="02000000000000000000" pitchFamily="2" charset="-78"/>
                <a:cs typeface="Hacen Tunisia" panose="02000000000000000000" pitchFamily="2" charset="-78"/>
              </a:rPr>
              <a:t> B </a:t>
            </a:r>
          </a:p>
        </p:txBody>
      </p:sp>
      <p:sp>
        <p:nvSpPr>
          <p:cNvPr id="282" name="Rectangle 281"/>
          <p:cNvSpPr/>
          <p:nvPr/>
        </p:nvSpPr>
        <p:spPr>
          <a:xfrm>
            <a:off x="3551717" y="5733256"/>
            <a:ext cx="1098892" cy="3840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ln w="0"/>
                <a:solidFill>
                  <a:schemeClr val="bg2">
                    <a:lumMod val="25000"/>
                  </a:schemeClr>
                </a:solidFill>
                <a:latin typeface="Hacen Tunisia" panose="02000000000000000000" pitchFamily="2" charset="-78"/>
                <a:cs typeface="Hacen Tunisia" panose="02000000000000000000" pitchFamily="2" charset="-78"/>
              </a:rPr>
              <a:t>مضاد</a:t>
            </a:r>
            <a:r>
              <a:rPr lang="fr-FR" sz="1200" dirty="0">
                <a:ln w="0"/>
                <a:solidFill>
                  <a:schemeClr val="bg2">
                    <a:lumMod val="25000"/>
                  </a:schemeClr>
                </a:solidFill>
                <a:latin typeface="Hacen Tunisia" panose="02000000000000000000" pitchFamily="2" charset="-78"/>
                <a:cs typeface="Hacen Tunisia" panose="02000000000000000000" pitchFamily="2" charset="-78"/>
              </a:rPr>
              <a:t> B </a:t>
            </a:r>
          </a:p>
        </p:txBody>
      </p:sp>
      <p:grpSp>
        <p:nvGrpSpPr>
          <p:cNvPr id="296" name="Groupe 295"/>
          <p:cNvGrpSpPr/>
          <p:nvPr/>
        </p:nvGrpSpPr>
        <p:grpSpPr>
          <a:xfrm>
            <a:off x="2639616" y="4917165"/>
            <a:ext cx="576064" cy="769788"/>
            <a:chOff x="1875017" y="3772811"/>
            <a:chExt cx="428102" cy="641953"/>
          </a:xfr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grpSpPr>
        <p:grpSp>
          <p:nvGrpSpPr>
            <p:cNvPr id="297" name="Groupe 296"/>
            <p:cNvGrpSpPr/>
            <p:nvPr/>
          </p:nvGrpSpPr>
          <p:grpSpPr>
            <a:xfrm>
              <a:off x="1875023" y="3772811"/>
              <a:ext cx="428096" cy="340001"/>
              <a:chOff x="2894133" y="4804453"/>
              <a:chExt cx="398450" cy="340001"/>
            </a:xfrm>
            <a:grpFill/>
          </p:grpSpPr>
          <p:grpSp>
            <p:nvGrpSpPr>
              <p:cNvPr id="303" name="Groupe 302"/>
              <p:cNvGrpSpPr/>
              <p:nvPr/>
            </p:nvGrpSpPr>
            <p:grpSpPr>
              <a:xfrm>
                <a:off x="2896485" y="4804453"/>
                <a:ext cx="396098" cy="340001"/>
                <a:chOff x="3409832" y="5102702"/>
                <a:chExt cx="396098" cy="340001"/>
              </a:xfrm>
              <a:grpFill/>
            </p:grpSpPr>
            <p:sp>
              <p:nvSpPr>
                <p:cNvPr id="305" name="Rectangle 304"/>
                <p:cNvSpPr/>
                <p:nvPr/>
              </p:nvSpPr>
              <p:spPr>
                <a:xfrm rot="5400000">
                  <a:off x="3526365" y="5183363"/>
                  <a:ext cx="142807" cy="375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06" name="Rectangle 91"/>
                <p:cNvSpPr/>
                <p:nvPr/>
              </p:nvSpPr>
              <p:spPr>
                <a:xfrm>
                  <a:off x="3701275" y="5102702"/>
                  <a:ext cx="104655" cy="3342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304" name="Rectangle à coins arrondis 303"/>
              <p:cNvSpPr/>
              <p:nvPr/>
            </p:nvSpPr>
            <p:spPr>
              <a:xfrm>
                <a:off x="2894133" y="4808924"/>
                <a:ext cx="93676" cy="3342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298" name="Groupe 297"/>
            <p:cNvGrpSpPr/>
            <p:nvPr/>
          </p:nvGrpSpPr>
          <p:grpSpPr>
            <a:xfrm rot="10800000">
              <a:off x="1875017" y="4074764"/>
              <a:ext cx="428100" cy="340000"/>
              <a:chOff x="2879224" y="4804454"/>
              <a:chExt cx="415816" cy="340000"/>
            </a:xfrm>
            <a:grpFill/>
          </p:grpSpPr>
          <p:grpSp>
            <p:nvGrpSpPr>
              <p:cNvPr id="299" name="Groupe 298"/>
              <p:cNvGrpSpPr/>
              <p:nvPr/>
            </p:nvGrpSpPr>
            <p:grpSpPr>
              <a:xfrm>
                <a:off x="2896485" y="4804454"/>
                <a:ext cx="398555" cy="340000"/>
                <a:chOff x="3409832" y="5102703"/>
                <a:chExt cx="398555" cy="340000"/>
              </a:xfrm>
              <a:grpFill/>
            </p:grpSpPr>
            <p:sp>
              <p:nvSpPr>
                <p:cNvPr id="301" name="Rectangle 300"/>
                <p:cNvSpPr/>
                <p:nvPr/>
              </p:nvSpPr>
              <p:spPr>
                <a:xfrm rot="5400000">
                  <a:off x="3526365" y="5183363"/>
                  <a:ext cx="142807" cy="375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02" name="Rectangle 91"/>
                <p:cNvSpPr/>
                <p:nvPr/>
              </p:nvSpPr>
              <p:spPr>
                <a:xfrm>
                  <a:off x="3701276" y="5102703"/>
                  <a:ext cx="107111" cy="3342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300" name="Rectangle à coins arrondis 299"/>
              <p:cNvSpPr/>
              <p:nvPr/>
            </p:nvSpPr>
            <p:spPr>
              <a:xfrm>
                <a:off x="2879224" y="4808925"/>
                <a:ext cx="108584" cy="3342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sp>
        <p:nvSpPr>
          <p:cNvPr id="307" name="Rectangle 306"/>
          <p:cNvSpPr/>
          <p:nvPr/>
        </p:nvSpPr>
        <p:spPr>
          <a:xfrm>
            <a:off x="2207568" y="5733256"/>
            <a:ext cx="1278952" cy="3840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dirty="0">
                <a:ln w="0"/>
                <a:solidFill>
                  <a:schemeClr val="bg2">
                    <a:lumMod val="25000"/>
                  </a:schemeClr>
                </a:solidFill>
                <a:latin typeface="Hacen Tunisia" panose="02000000000000000000" pitchFamily="2" charset="-78"/>
                <a:cs typeface="Hacen Tunisia" panose="02000000000000000000" pitchFamily="2" charset="-78"/>
              </a:rPr>
              <a:t>مضاد</a:t>
            </a:r>
            <a:r>
              <a:rPr lang="fr-FR" sz="1200" dirty="0">
                <a:ln w="0"/>
                <a:solidFill>
                  <a:schemeClr val="bg2">
                    <a:lumMod val="25000"/>
                  </a:schemeClr>
                </a:solidFill>
                <a:latin typeface="Hacen Tunisia" panose="02000000000000000000" pitchFamily="2" charset="-78"/>
                <a:cs typeface="Hacen Tunisia" panose="02000000000000000000" pitchFamily="2" charset="-78"/>
              </a:rPr>
              <a:t> D </a:t>
            </a:r>
          </a:p>
        </p:txBody>
      </p:sp>
      <p:sp>
        <p:nvSpPr>
          <p:cNvPr id="308" name="Rectangle 307"/>
          <p:cNvSpPr/>
          <p:nvPr/>
        </p:nvSpPr>
        <p:spPr>
          <a:xfrm>
            <a:off x="1967542" y="4485118"/>
            <a:ext cx="3578122" cy="177619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sp>
        <p:nvSpPr>
          <p:cNvPr id="309" name="Rectangle 308"/>
          <p:cNvSpPr/>
          <p:nvPr/>
        </p:nvSpPr>
        <p:spPr>
          <a:xfrm>
            <a:off x="5615947" y="4485118"/>
            <a:ext cx="4320480" cy="177619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grpSp>
        <p:nvGrpSpPr>
          <p:cNvPr id="310" name="Groupe 309"/>
          <p:cNvGrpSpPr/>
          <p:nvPr/>
        </p:nvGrpSpPr>
        <p:grpSpPr>
          <a:xfrm>
            <a:off x="3935761" y="4725144"/>
            <a:ext cx="340931" cy="915620"/>
            <a:chOff x="7285291" y="3529543"/>
            <a:chExt cx="388716" cy="1109528"/>
          </a:xfrm>
        </p:grpSpPr>
        <p:grpSp>
          <p:nvGrpSpPr>
            <p:cNvPr id="311" name="Groupe 310"/>
            <p:cNvGrpSpPr/>
            <p:nvPr/>
          </p:nvGrpSpPr>
          <p:grpSpPr>
            <a:xfrm>
              <a:off x="7285291" y="3529543"/>
              <a:ext cx="384597" cy="784133"/>
              <a:chOff x="2896485" y="4808924"/>
              <a:chExt cx="384597" cy="784133"/>
            </a:xfrm>
          </p:grpSpPr>
          <p:grpSp>
            <p:nvGrpSpPr>
              <p:cNvPr id="318" name="Groupe 317"/>
              <p:cNvGrpSpPr/>
              <p:nvPr/>
            </p:nvGrpSpPr>
            <p:grpSpPr>
              <a:xfrm>
                <a:off x="2896485" y="4810204"/>
                <a:ext cx="384597" cy="782853"/>
                <a:chOff x="3409832" y="5108453"/>
                <a:chExt cx="384597" cy="782853"/>
              </a:xfrm>
            </p:grpSpPr>
            <p:sp>
              <p:nvSpPr>
                <p:cNvPr id="320" name="Rectangle 319"/>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21" name="Rectangle 320"/>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22" name="Rectangle 321"/>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319" name="Rectangle 318"/>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312" name="Groupe 311"/>
            <p:cNvGrpSpPr/>
            <p:nvPr/>
          </p:nvGrpSpPr>
          <p:grpSpPr>
            <a:xfrm flipV="1">
              <a:off x="7289410" y="3854938"/>
              <a:ext cx="384597" cy="784133"/>
              <a:chOff x="2896485" y="4808924"/>
              <a:chExt cx="384597" cy="784133"/>
            </a:xfrm>
          </p:grpSpPr>
          <p:grpSp>
            <p:nvGrpSpPr>
              <p:cNvPr id="313" name="Groupe 312"/>
              <p:cNvGrpSpPr/>
              <p:nvPr/>
            </p:nvGrpSpPr>
            <p:grpSpPr>
              <a:xfrm>
                <a:off x="2896485" y="4810204"/>
                <a:ext cx="384597" cy="782853"/>
                <a:chOff x="3409832" y="5108453"/>
                <a:chExt cx="384597" cy="782853"/>
              </a:xfrm>
            </p:grpSpPr>
            <p:sp>
              <p:nvSpPr>
                <p:cNvPr id="315" name="Rectangle 314"/>
                <p:cNvSpPr/>
                <p:nvPr/>
              </p:nvSpPr>
              <p:spPr>
                <a:xfrm rot="5400000">
                  <a:off x="3526365" y="5183363"/>
                  <a:ext cx="142807" cy="375873"/>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16" name="Rectangle 315"/>
                <p:cNvSpPr/>
                <p:nvPr/>
              </p:nvSpPr>
              <p:spPr>
                <a:xfrm rot="67969">
                  <a:off x="3534169" y="5373712"/>
                  <a:ext cx="119181" cy="517594"/>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17" name="Rectangle 316"/>
                <p:cNvSpPr/>
                <p:nvPr/>
              </p:nvSpPr>
              <p:spPr>
                <a:xfrm>
                  <a:off x="3707027" y="5108453"/>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314" name="Rectangle 313"/>
              <p:cNvSpPr/>
              <p:nvPr/>
            </p:nvSpPr>
            <p:spPr>
              <a:xfrm>
                <a:off x="2900406" y="4808924"/>
                <a:ext cx="87402" cy="334217"/>
              </a:xfrm>
              <a:prstGeom prst="rect">
                <a:avLst/>
              </a:prstGeom>
              <a:pattFill prst="pct5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sp>
        <p:nvSpPr>
          <p:cNvPr id="323" name="Rectangle 322"/>
          <p:cNvSpPr/>
          <p:nvPr/>
        </p:nvSpPr>
        <p:spPr>
          <a:xfrm>
            <a:off x="7632171" y="3188974"/>
            <a:ext cx="801993" cy="446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n w="0"/>
                <a:solidFill>
                  <a:srgbClr val="FF0000"/>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X</a:t>
            </a:r>
          </a:p>
        </p:txBody>
      </p:sp>
    </p:spTree>
    <p:extLst>
      <p:ext uri="{BB962C8B-B14F-4D97-AF65-F5344CB8AC3E}">
        <p14:creationId xmlns:p14="http://schemas.microsoft.com/office/powerpoint/2010/main" val="2793977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
                                            <p:bg/>
                                          </p:spTgt>
                                        </p:tgtEl>
                                        <p:attrNameLst>
                                          <p:attrName>style.visibility</p:attrName>
                                        </p:attrNameLst>
                                      </p:cBhvr>
                                      <p:to>
                                        <p:strVal val="visible"/>
                                      </p:to>
                                    </p:set>
                                    <p:animEffect transition="in" filter="wipe(down)">
                                      <p:cBhvr>
                                        <p:cTn id="7" dur="500"/>
                                        <p:tgtEl>
                                          <p:spTgt spid="5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wipe(down)">
                                      <p:cBhvr>
                                        <p:cTn id="10" dur="500"/>
                                        <p:tgtEl>
                                          <p:spTgt spid="5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wipe(down)">
                                      <p:cBhvr>
                                        <p:cTn id="16" dur="500"/>
                                        <p:tgtEl>
                                          <p:spTgt spid="154"/>
                                        </p:tgtEl>
                                      </p:cBhvr>
                                    </p:animEffect>
                                  </p:childTnLst>
                                </p:cTn>
                              </p:par>
                              <p:par>
                                <p:cTn id="17" presetID="22" presetClass="entr" presetSubtype="4"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wipe(down)">
                                      <p:cBhvr>
                                        <p:cTn id="19" dur="500"/>
                                        <p:tgtEl>
                                          <p:spTgt spid="155"/>
                                        </p:tgtEl>
                                      </p:cBhvr>
                                    </p:animEffect>
                                  </p:childTnLst>
                                </p:cTn>
                              </p:par>
                              <p:par>
                                <p:cTn id="20" presetID="22" presetClass="entr" presetSubtype="4" fill="hold" nodeType="with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down)">
                                      <p:cBhvr>
                                        <p:cTn id="22" dur="500"/>
                                        <p:tgtEl>
                                          <p:spTgt spid="156"/>
                                        </p:tgtEl>
                                      </p:cBhvr>
                                    </p:animEffect>
                                  </p:childTnLst>
                                </p:cTn>
                              </p:par>
                              <p:par>
                                <p:cTn id="23" presetID="22" presetClass="entr" presetSubtype="4"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wipe(down)">
                                      <p:cBhvr>
                                        <p:cTn id="25" dur="500"/>
                                        <p:tgtEl>
                                          <p:spTgt spid="157"/>
                                        </p:tgtEl>
                                      </p:cBhvr>
                                    </p:animEffect>
                                  </p:childTnLst>
                                </p:cTn>
                              </p:par>
                              <p:par>
                                <p:cTn id="26" presetID="22" presetClass="entr" presetSubtype="4" fill="hold"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wipe(down)">
                                      <p:cBhvr>
                                        <p:cTn id="28" dur="500"/>
                                        <p:tgtEl>
                                          <p:spTgt spid="158"/>
                                        </p:tgtEl>
                                      </p:cBhvr>
                                    </p:animEffect>
                                  </p:childTnLst>
                                </p:cTn>
                              </p:par>
                              <p:par>
                                <p:cTn id="29" presetID="22" presetClass="entr" presetSubtype="4" fill="hold" nodeType="with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wipe(down)">
                                      <p:cBhvr>
                                        <p:cTn id="31" dur="500"/>
                                        <p:tgtEl>
                                          <p:spTgt spid="2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9"/>
                                        </p:tgtEl>
                                        <p:attrNameLst>
                                          <p:attrName>style.visibility</p:attrName>
                                        </p:attrNameLst>
                                      </p:cBhvr>
                                      <p:to>
                                        <p:strVal val="visible"/>
                                      </p:to>
                                    </p:set>
                                    <p:animEffect transition="in" filter="wipe(down)">
                                      <p:cBhvr>
                                        <p:cTn id="34" dur="500"/>
                                        <p:tgtEl>
                                          <p:spTgt spid="249"/>
                                        </p:tgtEl>
                                      </p:cBhvr>
                                    </p:animEffect>
                                  </p:childTnLst>
                                </p:cTn>
                              </p:par>
                              <p:par>
                                <p:cTn id="35" presetID="22" presetClass="entr" presetSubtype="4" fill="hold" nodeType="withEffect">
                                  <p:stCondLst>
                                    <p:cond delay="0"/>
                                  </p:stCondLst>
                                  <p:childTnLst>
                                    <p:set>
                                      <p:cBhvr>
                                        <p:cTn id="36" dur="1" fill="hold">
                                          <p:stCondLst>
                                            <p:cond delay="0"/>
                                          </p:stCondLst>
                                        </p:cTn>
                                        <p:tgtEl>
                                          <p:spTgt spid="250"/>
                                        </p:tgtEl>
                                        <p:attrNameLst>
                                          <p:attrName>style.visibility</p:attrName>
                                        </p:attrNameLst>
                                      </p:cBhvr>
                                      <p:to>
                                        <p:strVal val="visible"/>
                                      </p:to>
                                    </p:set>
                                    <p:animEffect transition="in" filter="wipe(down)">
                                      <p:cBhvr>
                                        <p:cTn id="37" dur="500"/>
                                        <p:tgtEl>
                                          <p:spTgt spid="25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9"/>
                                        </p:tgtEl>
                                        <p:attrNameLst>
                                          <p:attrName>style.visibility</p:attrName>
                                        </p:attrNameLst>
                                      </p:cBhvr>
                                      <p:to>
                                        <p:strVal val="visible"/>
                                      </p:to>
                                    </p:set>
                                    <p:animEffect transition="in" filter="wipe(down)">
                                      <p:cBhvr>
                                        <p:cTn id="40" dur="500"/>
                                        <p:tgtEl>
                                          <p:spTgt spid="259"/>
                                        </p:tgtEl>
                                      </p:cBhvr>
                                    </p:animEffect>
                                  </p:childTnLst>
                                </p:cTn>
                              </p:par>
                              <p:par>
                                <p:cTn id="41" presetID="22" presetClass="entr" presetSubtype="4" fill="hold" nodeType="withEffect">
                                  <p:stCondLst>
                                    <p:cond delay="0"/>
                                  </p:stCondLst>
                                  <p:childTnLst>
                                    <p:set>
                                      <p:cBhvr>
                                        <p:cTn id="42" dur="1" fill="hold">
                                          <p:stCondLst>
                                            <p:cond delay="0"/>
                                          </p:stCondLst>
                                        </p:cTn>
                                        <p:tgtEl>
                                          <p:spTgt spid="260"/>
                                        </p:tgtEl>
                                        <p:attrNameLst>
                                          <p:attrName>style.visibility</p:attrName>
                                        </p:attrNameLst>
                                      </p:cBhvr>
                                      <p:to>
                                        <p:strVal val="visible"/>
                                      </p:to>
                                    </p:set>
                                    <p:animEffect transition="in" filter="wipe(down)">
                                      <p:cBhvr>
                                        <p:cTn id="43" dur="500"/>
                                        <p:tgtEl>
                                          <p:spTgt spid="26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3"/>
                                        </p:tgtEl>
                                        <p:attrNameLst>
                                          <p:attrName>style.visibility</p:attrName>
                                        </p:attrNameLst>
                                      </p:cBhvr>
                                      <p:to>
                                        <p:strVal val="visible"/>
                                      </p:to>
                                    </p:set>
                                    <p:animEffect transition="in" filter="wipe(down)">
                                      <p:cBhvr>
                                        <p:cTn id="46" dur="500"/>
                                        <p:tgtEl>
                                          <p:spTgt spid="263"/>
                                        </p:tgtEl>
                                      </p:cBhvr>
                                    </p:animEffect>
                                  </p:childTnLst>
                                </p:cTn>
                              </p:par>
                              <p:par>
                                <p:cTn id="47" presetID="22" presetClass="entr" presetSubtype="4"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animEffect transition="in" filter="wipe(down)">
                                      <p:cBhvr>
                                        <p:cTn id="49" dur="500"/>
                                        <p:tgtEl>
                                          <p:spTgt spid="26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7"/>
                                        </p:tgtEl>
                                        <p:attrNameLst>
                                          <p:attrName>style.visibility</p:attrName>
                                        </p:attrNameLst>
                                      </p:cBhvr>
                                      <p:to>
                                        <p:strVal val="visible"/>
                                      </p:to>
                                    </p:set>
                                    <p:animEffect transition="in" filter="wipe(down)">
                                      <p:cBhvr>
                                        <p:cTn id="52" dur="500"/>
                                        <p:tgtEl>
                                          <p:spTgt spid="267"/>
                                        </p:tgtEl>
                                      </p:cBhvr>
                                    </p:animEffect>
                                  </p:childTnLst>
                                </p:cTn>
                              </p:par>
                              <p:par>
                                <p:cTn id="53" presetID="22" presetClass="entr" presetSubtype="4" fill="hold" nodeType="withEffect">
                                  <p:stCondLst>
                                    <p:cond delay="0"/>
                                  </p:stCondLst>
                                  <p:childTnLst>
                                    <p:set>
                                      <p:cBhvr>
                                        <p:cTn id="54" dur="1" fill="hold">
                                          <p:stCondLst>
                                            <p:cond delay="0"/>
                                          </p:stCondLst>
                                        </p:cTn>
                                        <p:tgtEl>
                                          <p:spTgt spid="268"/>
                                        </p:tgtEl>
                                        <p:attrNameLst>
                                          <p:attrName>style.visibility</p:attrName>
                                        </p:attrNameLst>
                                      </p:cBhvr>
                                      <p:to>
                                        <p:strVal val="visible"/>
                                      </p:to>
                                    </p:set>
                                    <p:animEffect transition="in" filter="wipe(down)">
                                      <p:cBhvr>
                                        <p:cTn id="55" dur="500"/>
                                        <p:tgtEl>
                                          <p:spTgt spid="26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81"/>
                                        </p:tgtEl>
                                        <p:attrNameLst>
                                          <p:attrName>style.visibility</p:attrName>
                                        </p:attrNameLst>
                                      </p:cBhvr>
                                      <p:to>
                                        <p:strVal val="visible"/>
                                      </p:to>
                                    </p:set>
                                    <p:animEffect transition="in" filter="wipe(down)">
                                      <p:cBhvr>
                                        <p:cTn id="58" dur="500"/>
                                        <p:tgtEl>
                                          <p:spTgt spid="28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2"/>
                                        </p:tgtEl>
                                        <p:attrNameLst>
                                          <p:attrName>style.visibility</p:attrName>
                                        </p:attrNameLst>
                                      </p:cBhvr>
                                      <p:to>
                                        <p:strVal val="visible"/>
                                      </p:to>
                                    </p:set>
                                    <p:animEffect transition="in" filter="wipe(down)">
                                      <p:cBhvr>
                                        <p:cTn id="61" dur="500"/>
                                        <p:tgtEl>
                                          <p:spTgt spid="282"/>
                                        </p:tgtEl>
                                      </p:cBhvr>
                                    </p:animEffect>
                                  </p:childTnLst>
                                </p:cTn>
                              </p:par>
                              <p:par>
                                <p:cTn id="62" presetID="22" presetClass="entr" presetSubtype="4" fill="hold" nodeType="withEffect">
                                  <p:stCondLst>
                                    <p:cond delay="0"/>
                                  </p:stCondLst>
                                  <p:childTnLst>
                                    <p:set>
                                      <p:cBhvr>
                                        <p:cTn id="63" dur="1" fill="hold">
                                          <p:stCondLst>
                                            <p:cond delay="0"/>
                                          </p:stCondLst>
                                        </p:cTn>
                                        <p:tgtEl>
                                          <p:spTgt spid="296"/>
                                        </p:tgtEl>
                                        <p:attrNameLst>
                                          <p:attrName>style.visibility</p:attrName>
                                        </p:attrNameLst>
                                      </p:cBhvr>
                                      <p:to>
                                        <p:strVal val="visible"/>
                                      </p:to>
                                    </p:set>
                                    <p:animEffect transition="in" filter="wipe(down)">
                                      <p:cBhvr>
                                        <p:cTn id="64" dur="500"/>
                                        <p:tgtEl>
                                          <p:spTgt spid="29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07"/>
                                        </p:tgtEl>
                                        <p:attrNameLst>
                                          <p:attrName>style.visibility</p:attrName>
                                        </p:attrNameLst>
                                      </p:cBhvr>
                                      <p:to>
                                        <p:strVal val="visible"/>
                                      </p:to>
                                    </p:set>
                                    <p:animEffect transition="in" filter="wipe(down)">
                                      <p:cBhvr>
                                        <p:cTn id="67" dur="500"/>
                                        <p:tgtEl>
                                          <p:spTgt spid="30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8"/>
                                        </p:tgtEl>
                                        <p:attrNameLst>
                                          <p:attrName>style.visibility</p:attrName>
                                        </p:attrNameLst>
                                      </p:cBhvr>
                                      <p:to>
                                        <p:strVal val="visible"/>
                                      </p:to>
                                    </p:set>
                                    <p:animEffect transition="in" filter="wipe(down)">
                                      <p:cBhvr>
                                        <p:cTn id="70" dur="500"/>
                                        <p:tgtEl>
                                          <p:spTgt spid="30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09"/>
                                        </p:tgtEl>
                                        <p:attrNameLst>
                                          <p:attrName>style.visibility</p:attrName>
                                        </p:attrNameLst>
                                      </p:cBhvr>
                                      <p:to>
                                        <p:strVal val="visible"/>
                                      </p:to>
                                    </p:set>
                                    <p:animEffect transition="in" filter="wipe(down)">
                                      <p:cBhvr>
                                        <p:cTn id="73" dur="500"/>
                                        <p:tgtEl>
                                          <p:spTgt spid="309"/>
                                        </p:tgtEl>
                                      </p:cBhvr>
                                    </p:animEffect>
                                  </p:childTnLst>
                                </p:cTn>
                              </p:par>
                              <p:par>
                                <p:cTn id="74" presetID="22" presetClass="entr" presetSubtype="4" fill="hold" nodeType="withEffect">
                                  <p:stCondLst>
                                    <p:cond delay="0"/>
                                  </p:stCondLst>
                                  <p:childTnLst>
                                    <p:set>
                                      <p:cBhvr>
                                        <p:cTn id="75" dur="1" fill="hold">
                                          <p:stCondLst>
                                            <p:cond delay="0"/>
                                          </p:stCondLst>
                                        </p:cTn>
                                        <p:tgtEl>
                                          <p:spTgt spid="310"/>
                                        </p:tgtEl>
                                        <p:attrNameLst>
                                          <p:attrName>style.visibility</p:attrName>
                                        </p:attrNameLst>
                                      </p:cBhvr>
                                      <p:to>
                                        <p:strVal val="visible"/>
                                      </p:to>
                                    </p:set>
                                    <p:animEffect transition="in" filter="wipe(down)">
                                      <p:cBhvr>
                                        <p:cTn id="76" dur="500"/>
                                        <p:tgtEl>
                                          <p:spTgt spid="31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23"/>
                                        </p:tgtEl>
                                        <p:attrNameLst>
                                          <p:attrName>style.visibility</p:attrName>
                                        </p:attrNameLst>
                                      </p:cBhvr>
                                      <p:to>
                                        <p:strVal val="visible"/>
                                      </p:to>
                                    </p:set>
                                    <p:animEffect transition="in" filter="wipe(down)">
                                      <p:cBhvr>
                                        <p:cTn id="79"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animBg="1"/>
      <p:bldP spid="2" grpId="0"/>
      <p:bldP spid="249" grpId="0"/>
      <p:bldP spid="259" grpId="0"/>
      <p:bldP spid="263" grpId="0" animBg="1"/>
      <p:bldP spid="267" grpId="0" animBg="1"/>
      <p:bldP spid="281" grpId="0" animBg="1"/>
      <p:bldP spid="282" grpId="0" animBg="1"/>
      <p:bldP spid="307" grpId="0" animBg="1"/>
      <p:bldP spid="308" grpId="0" animBg="1"/>
      <p:bldP spid="309" grpId="0" animBg="1"/>
      <p:bldP spid="3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8709" y="-171400"/>
            <a:ext cx="10971848" cy="822722"/>
          </a:xfrm>
        </p:spPr>
        <p:txBody>
          <a:bodyPr>
            <a:normAutofit/>
          </a:bodyPr>
          <a:lstStyle/>
          <a:p>
            <a:pPr algn="ctr" rtl="1"/>
            <a:r>
              <a:rPr lang="ar-DZ" altLang="ja-JP" sz="3200" dirty="0">
                <a:latin typeface="Hacen Casablanca Light" panose="02000000000000000000" pitchFamily="2" charset="-78"/>
                <a:cs typeface="Hacen Casablanca Light" panose="02000000000000000000" pitchFamily="2" charset="-78"/>
              </a:rPr>
              <a:t>تحديد الزمر الدموية في نظلم الريزوس</a:t>
            </a:r>
            <a:r>
              <a:rPr lang="fr-FR" altLang="ja-JP" sz="3200" dirty="0">
                <a:latin typeface="Hacen Casablanca Light" panose="02000000000000000000" pitchFamily="2" charset="-78"/>
                <a:cs typeface="Hacen Casablanca Light" panose="02000000000000000000" pitchFamily="2" charset="-78"/>
              </a:rPr>
              <a:t> Rhésus </a:t>
            </a:r>
            <a:endParaRPr kumimoji="1" lang="ja-JP" altLang="en-US" sz="3200" dirty="0">
              <a:latin typeface="Segoe Print" panose="02000600000000000000" pitchFamily="2" charset="0"/>
              <a:cs typeface="Hacen Casablanca Light" panose="02000000000000000000" pitchFamily="2" charset="-78"/>
            </a:endParaRPr>
          </a:p>
        </p:txBody>
      </p:sp>
      <p:sp>
        <p:nvSpPr>
          <p:cNvPr id="2" name="Espace réservé du texte 1"/>
          <p:cNvSpPr>
            <a:spLocks noGrp="1"/>
          </p:cNvSpPr>
          <p:nvPr>
            <p:ph type="body" sz="quarter" idx="13"/>
          </p:nvPr>
        </p:nvSpPr>
        <p:spPr>
          <a:xfrm>
            <a:off x="1103445" y="644691"/>
            <a:ext cx="10609179" cy="576064"/>
          </a:xfrm>
        </p:spPr>
        <p:txBody>
          <a:bodyPr/>
          <a:lstStyle/>
          <a:p>
            <a:r>
              <a:rPr lang="ar-DZ" dirty="0">
                <a:latin typeface="Hacen Saudi Arabia" panose="02000500000000000000" pitchFamily="2" charset="-78"/>
                <a:cs typeface="Hacen Saudi Arabia" panose="02000500000000000000" pitchFamily="2" charset="-78"/>
              </a:rPr>
              <a:t>استنتاج</a:t>
            </a:r>
            <a:endParaRPr lang="fr-FR" dirty="0">
              <a:latin typeface="Hacen Saudi Arabia" panose="02000500000000000000" pitchFamily="2" charset="-78"/>
              <a:cs typeface="Hacen Saudi Arabia" panose="02000500000000000000" pitchFamily="2" charset="-78"/>
            </a:endParaRPr>
          </a:p>
        </p:txBody>
      </p:sp>
      <p:sp>
        <p:nvSpPr>
          <p:cNvPr id="36" name="Rectangle 35"/>
          <p:cNvSpPr/>
          <p:nvPr/>
        </p:nvSpPr>
        <p:spPr>
          <a:xfrm>
            <a:off x="-17538" y="1220755"/>
            <a:ext cx="12190942" cy="3264363"/>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933" dirty="0">
                <a:latin typeface="Hacen Trarza" panose="02000500000000000000" pitchFamily="2" charset="-78"/>
                <a:cs typeface="Hacen Trarza" panose="02000500000000000000" pitchFamily="2" charset="-78"/>
              </a:rPr>
              <a:t>•لا يمكن نقل الدم من شخص </a:t>
            </a:r>
            <a:r>
              <a:rPr lang="ar-DZ" sz="2933" dirty="0">
                <a:solidFill>
                  <a:srgbClr val="FF0000"/>
                </a:solidFill>
                <a:latin typeface="Hacen Trarza" panose="02000500000000000000" pitchFamily="2" charset="-78"/>
                <a:cs typeface="Hacen Trarza" panose="02000500000000000000" pitchFamily="2" charset="-78"/>
              </a:rPr>
              <a:t>موجب الريزوس </a:t>
            </a:r>
            <a:r>
              <a:rPr lang="ar-DZ" sz="2933" dirty="0">
                <a:latin typeface="Hacen Trarza" panose="02000500000000000000" pitchFamily="2" charset="-78"/>
                <a:cs typeface="Hacen Trarza" panose="02000500000000000000" pitchFamily="2" charset="-78"/>
              </a:rPr>
              <a:t>إلى شخص </a:t>
            </a:r>
            <a:r>
              <a:rPr lang="ar-DZ" sz="2933" dirty="0">
                <a:solidFill>
                  <a:schemeClr val="accent3">
                    <a:lumMod val="50000"/>
                  </a:schemeClr>
                </a:solidFill>
                <a:latin typeface="Hacen Trarza" panose="02000500000000000000" pitchFamily="2" charset="-78"/>
                <a:cs typeface="Hacen Trarza" panose="02000500000000000000" pitchFamily="2" charset="-78"/>
              </a:rPr>
              <a:t>سالب الريزوس </a:t>
            </a:r>
            <a:r>
              <a:rPr lang="ar-DZ" sz="2933" dirty="0">
                <a:latin typeface="Hacen Trarza" panose="02000500000000000000" pitchFamily="2" charset="-78"/>
                <a:cs typeface="Hacen Trarza" panose="02000500000000000000" pitchFamily="2" charset="-78"/>
              </a:rPr>
              <a:t>و ذلك لإمكانية حدوث تراص بين </a:t>
            </a:r>
            <a:r>
              <a:rPr lang="ar-DZ" sz="2933" dirty="0">
                <a:solidFill>
                  <a:srgbClr val="FFFF00"/>
                </a:solidFill>
                <a:latin typeface="Hacen Trarza" panose="02000500000000000000" pitchFamily="2" charset="-78"/>
                <a:cs typeface="Hacen Trarza" panose="02000500000000000000" pitchFamily="2" charset="-78"/>
              </a:rPr>
              <a:t>مولدات الضد </a:t>
            </a:r>
            <a:r>
              <a:rPr lang="fr-FR" sz="2933" dirty="0">
                <a:solidFill>
                  <a:srgbClr val="FFFF00"/>
                </a:solidFill>
                <a:latin typeface="Hacen Trarza" panose="02000500000000000000" pitchFamily="2" charset="-78"/>
                <a:cs typeface="Hacen Trarza" panose="02000500000000000000" pitchFamily="2" charset="-78"/>
              </a:rPr>
              <a:t>D</a:t>
            </a:r>
            <a:r>
              <a:rPr lang="fr-FR" sz="2933" dirty="0">
                <a:latin typeface="Hacen Trarza" panose="02000500000000000000" pitchFamily="2" charset="-78"/>
                <a:cs typeface="Hacen Trarza" panose="02000500000000000000" pitchFamily="2" charset="-78"/>
              </a:rPr>
              <a:t> </a:t>
            </a:r>
            <a:r>
              <a:rPr lang="ar-DZ" sz="2933" dirty="0">
                <a:latin typeface="Hacen Trarza" panose="02000500000000000000" pitchFamily="2" charset="-78"/>
                <a:cs typeface="Hacen Trarza" panose="02000500000000000000" pitchFamily="2" charset="-78"/>
              </a:rPr>
              <a:t> الموجودة على أغشية الكريات الحمراء للشخص موجب الريزوس و </a:t>
            </a:r>
            <a:r>
              <a:rPr lang="ar-DZ" sz="2933" dirty="0">
                <a:solidFill>
                  <a:srgbClr val="C00000"/>
                </a:solidFill>
                <a:latin typeface="Hacen Trarza" panose="02000500000000000000" pitchFamily="2" charset="-78"/>
                <a:cs typeface="Hacen Trarza" panose="02000500000000000000" pitchFamily="2" charset="-78"/>
              </a:rPr>
              <a:t>مضاد </a:t>
            </a:r>
            <a:r>
              <a:rPr lang="fr-FR" sz="2933" dirty="0">
                <a:solidFill>
                  <a:srgbClr val="C00000"/>
                </a:solidFill>
                <a:latin typeface="Hacen Trarza" panose="02000500000000000000" pitchFamily="2" charset="-78"/>
                <a:cs typeface="Hacen Trarza" panose="02000500000000000000" pitchFamily="2" charset="-78"/>
              </a:rPr>
              <a:t>D</a:t>
            </a:r>
            <a:r>
              <a:rPr lang="ar-DZ" sz="2933" dirty="0">
                <a:latin typeface="Hacen Trarza" panose="02000500000000000000" pitchFamily="2" charset="-78"/>
                <a:cs typeface="Hacen Trarza" panose="02000500000000000000" pitchFamily="2" charset="-78"/>
              </a:rPr>
              <a:t> الموجود في مصل الشخص سالب الريزوس.</a:t>
            </a:r>
            <a:endParaRPr lang="ar-DZ" sz="2933" dirty="0">
              <a:ln w="0"/>
              <a:solidFill>
                <a:schemeClr val="bg1">
                  <a:lumMod val="85000"/>
                  <a:lumOff val="15000"/>
                </a:schemeClr>
              </a:solidFill>
              <a:latin typeface="Hacen Trarza" panose="02000500000000000000" pitchFamily="2" charset="-78"/>
              <a:cs typeface="Hacen Trarza" panose="02000500000000000000" pitchFamily="2" charset="-78"/>
            </a:endParaRPr>
          </a:p>
        </p:txBody>
      </p:sp>
      <p:sp>
        <p:nvSpPr>
          <p:cNvPr id="4" name="Espace réservé du pied de page 3">
            <a:extLst>
              <a:ext uri="{FF2B5EF4-FFF2-40B4-BE49-F238E27FC236}">
                <a16:creationId xmlns:a16="http://schemas.microsoft.com/office/drawing/2014/main" id="{CEEB47BE-0698-428F-AA30-FB9C1A8CFC0F}"/>
              </a:ext>
            </a:extLst>
          </p:cNvPr>
          <p:cNvSpPr>
            <a:spLocks noGrp="1"/>
          </p:cNvSpPr>
          <p:nvPr>
            <p:ph type="ftr" sz="quarter" idx="10"/>
          </p:nvPr>
        </p:nvSpPr>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377142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A5B6CA-8FF9-4790-8D69-DDACB1B51D6E}"/>
              </a:ext>
            </a:extLst>
          </p:cNvPr>
          <p:cNvPicPr>
            <a:picLocks noChangeAspect="1"/>
          </p:cNvPicPr>
          <p:nvPr/>
        </p:nvPicPr>
        <p:blipFill>
          <a:blip r:embed="rId2"/>
          <a:stretch>
            <a:fillRect/>
          </a:stretch>
        </p:blipFill>
        <p:spPr>
          <a:xfrm>
            <a:off x="-427702" y="-162232"/>
            <a:ext cx="12619702" cy="7020232"/>
          </a:xfrm>
          <a:prstGeom prst="rect">
            <a:avLst/>
          </a:prstGeom>
        </p:spPr>
      </p:pic>
      <p:sp>
        <p:nvSpPr>
          <p:cNvPr id="4" name="Espace réservé du pied de page 3">
            <a:extLst>
              <a:ext uri="{FF2B5EF4-FFF2-40B4-BE49-F238E27FC236}">
                <a16:creationId xmlns:a16="http://schemas.microsoft.com/office/drawing/2014/main" id="{74CF0AA5-CF01-474B-8C14-B0A89A8880B6}"/>
              </a:ext>
            </a:extLst>
          </p:cNvPr>
          <p:cNvSpPr>
            <a:spLocks noGrp="1"/>
          </p:cNvSpPr>
          <p:nvPr>
            <p:ph type="ftr" sz="quarter" idx="11"/>
          </p:nvPr>
        </p:nvSpPr>
        <p:spPr>
          <a:xfrm>
            <a:off x="294968" y="5987845"/>
            <a:ext cx="3362632" cy="870155"/>
          </a:xfrm>
          <a:solidFill>
            <a:schemeClr val="bg2">
              <a:lumMod val="75000"/>
            </a:schemeClr>
          </a:solidFill>
          <a:ln>
            <a:solidFill>
              <a:schemeClr val="accent1"/>
            </a:solidFill>
          </a:ln>
        </p:spPr>
        <p:txBody>
          <a:bodyPr/>
          <a:lstStyle/>
          <a:p>
            <a:r>
              <a:rPr lang="ar-DZ" sz="2000" dirty="0"/>
              <a:t>طرفاية وسيلة- عبان رمضان-</a:t>
            </a:r>
            <a:endParaRPr lang="en-US" sz="2000" dirty="0"/>
          </a:p>
        </p:txBody>
      </p:sp>
    </p:spTree>
    <p:extLst>
      <p:ext uri="{BB962C8B-B14F-4D97-AF65-F5344CB8AC3E}">
        <p14:creationId xmlns:p14="http://schemas.microsoft.com/office/powerpoint/2010/main" val="200002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8709" y="-171400"/>
            <a:ext cx="10971848" cy="822722"/>
          </a:xfrm>
        </p:spPr>
        <p:txBody>
          <a:bodyPr>
            <a:normAutofit/>
          </a:bodyPr>
          <a:lstStyle/>
          <a:p>
            <a:pPr algn="ctr" rtl="1"/>
            <a:r>
              <a:rPr lang="ar-DZ" sz="2933" dirty="0">
                <a:latin typeface="Hacen Tunisia Bd" panose="02000500000000000000" pitchFamily="2" charset="-78"/>
                <a:cs typeface="Hacen Tunisia Bd" panose="02000500000000000000" pitchFamily="2" charset="-78"/>
              </a:rPr>
              <a:t>زرع الطعوم</a:t>
            </a:r>
            <a:r>
              <a:rPr lang="fr-FR" altLang="ja-JP" sz="2933" dirty="0">
                <a:latin typeface="Hacen Tunisia Bd" panose="02000500000000000000" pitchFamily="2" charset="-78"/>
                <a:cs typeface="Hacen Tunisia Bd" panose="02000500000000000000" pitchFamily="2" charset="-78"/>
              </a:rPr>
              <a:t> </a:t>
            </a:r>
            <a:endParaRPr kumimoji="1" lang="ja-JP" altLang="en-US" sz="2933" dirty="0">
              <a:latin typeface="Hacen Tunisia Bd" panose="02000500000000000000" pitchFamily="2" charset="-78"/>
              <a:cs typeface="Hacen Tunisia Bd" panose="02000500000000000000" pitchFamily="2" charset="-78"/>
            </a:endParaRPr>
          </a:p>
        </p:txBody>
      </p:sp>
      <p:sp>
        <p:nvSpPr>
          <p:cNvPr id="7" name="フッター プレースホルダー 6"/>
          <p:cNvSpPr>
            <a:spLocks noGrp="1"/>
          </p:cNvSpPr>
          <p:nvPr>
            <p:ph type="ftr" sz="quarter" idx="10"/>
          </p:nvPr>
        </p:nvSpPr>
        <p:spPr>
          <a:xfrm>
            <a:off x="6047995" y="6851862"/>
            <a:ext cx="7152795" cy="365125"/>
          </a:xfrm>
        </p:spPr>
        <p:txBody>
          <a:bodyPr/>
          <a:lstStyle/>
          <a:p>
            <a:pPr algn="r"/>
            <a:r>
              <a:rPr lang="ar-DZ" altLang="ja-JP" sz="1867">
                <a:solidFill>
                  <a:schemeClr val="tx1">
                    <a:alpha val="80000"/>
                  </a:schemeClr>
                </a:solidFill>
                <a:latin typeface="Hacen Beirut Md" panose="02000000000000000000" pitchFamily="2" charset="-78"/>
                <a:cs typeface="Hacen Beirut Md" panose="02000000000000000000" pitchFamily="2" charset="-78"/>
              </a:rPr>
              <a:t>طرفاية وسيلة- عبان رمضان-</a:t>
            </a:r>
            <a:endParaRPr lang="ja-JP" altLang="en-US" sz="1867" dirty="0">
              <a:solidFill>
                <a:schemeClr val="tx1">
                  <a:alpha val="80000"/>
                </a:schemeClr>
              </a:solidFill>
              <a:latin typeface="Hacen Beirut Md" panose="02000000000000000000" pitchFamily="2" charset="-78"/>
              <a:cs typeface="Hacen Beirut Md" panose="02000000000000000000" pitchFamily="2" charset="-78"/>
            </a:endParaRPr>
          </a:p>
        </p:txBody>
      </p:sp>
      <p:sp>
        <p:nvSpPr>
          <p:cNvPr id="11" name="テキスト プレースホルダー 10"/>
          <p:cNvSpPr>
            <a:spLocks noGrp="1"/>
          </p:cNvSpPr>
          <p:nvPr>
            <p:ph type="body" sz="quarter" idx="13"/>
          </p:nvPr>
        </p:nvSpPr>
        <p:spPr>
          <a:xfrm>
            <a:off x="8688288" y="548680"/>
            <a:ext cx="3934025" cy="672075"/>
          </a:xfrm>
        </p:spPr>
        <p:txBody>
          <a:bodyPr>
            <a:noAutofit/>
          </a:bodyPr>
          <a:lstStyle/>
          <a:p>
            <a:pPr marL="0" indent="0" rtl="1">
              <a:buNone/>
            </a:pPr>
            <a:r>
              <a:rPr lang="ar-DZ" u="sng" dirty="0">
                <a:latin typeface="Hacen Tunisia Bold" panose="02000000000000000000" pitchFamily="2" charset="-78"/>
                <a:cs typeface="Hacen Tunisia Bold" panose="02000000000000000000" pitchFamily="2" charset="-78"/>
              </a:rPr>
              <a:t>قواعد نقل الدم</a:t>
            </a:r>
            <a:r>
              <a:rPr lang="fr-FR" u="sng" dirty="0">
                <a:solidFill>
                  <a:schemeClr val="accent2">
                    <a:lumMod val="60000"/>
                    <a:lumOff val="40000"/>
                  </a:schemeClr>
                </a:solidFill>
                <a:latin typeface="Hacen Tunisia Bold" panose="02000000000000000000" pitchFamily="2" charset="-78"/>
                <a:cs typeface="Hacen Tunisia Bold" panose="02000000000000000000" pitchFamily="2" charset="-78"/>
              </a:rPr>
              <a:t>:</a:t>
            </a:r>
            <a:endParaRPr lang="ar-DZ" u="sng" dirty="0">
              <a:solidFill>
                <a:schemeClr val="accent2">
                  <a:lumMod val="60000"/>
                  <a:lumOff val="40000"/>
                </a:schemeClr>
              </a:solidFill>
              <a:latin typeface="Hacen Tunisia Bold" panose="02000000000000000000" pitchFamily="2" charset="-78"/>
              <a:cs typeface="Hacen Tunisia Bold" panose="02000000000000000000" pitchFamily="2" charset="-78"/>
            </a:endParaRPr>
          </a:p>
        </p:txBody>
      </p:sp>
      <p:sp>
        <p:nvSpPr>
          <p:cNvPr id="56" name="テキスト プレースホルダー 10"/>
          <p:cNvSpPr>
            <a:spLocks noGrp="1"/>
          </p:cNvSpPr>
          <p:nvPr>
            <p:ph type="body" sz="quarter" idx="13"/>
          </p:nvPr>
        </p:nvSpPr>
        <p:spPr>
          <a:xfrm>
            <a:off x="-144693" y="5685251"/>
            <a:ext cx="11040020" cy="1008112"/>
          </a:xfrm>
          <a:solidFill>
            <a:srgbClr val="FFC000"/>
          </a:solidFill>
        </p:spPr>
        <p:txBody>
          <a:bodyPr>
            <a:noAutofit/>
          </a:bodyPr>
          <a:lstStyle/>
          <a:p>
            <a:pPr rtl="1"/>
            <a:r>
              <a:rPr lang="ar-DZ" sz="2400" dirty="0">
                <a:solidFill>
                  <a:schemeClr val="bg1">
                    <a:lumMod val="95000"/>
                    <a:lumOff val="5000"/>
                  </a:schemeClr>
                </a:solidFill>
                <a:latin typeface="Hacen Tunisia Bd" panose="02000500000000000000" pitchFamily="2" charset="-78"/>
                <a:cs typeface="Hacen Tunisia Bd" panose="02000500000000000000" pitchFamily="2" charset="-78"/>
              </a:rPr>
              <a:t>أ. أعط تفسيرا لعدم رفض العضوية نسيج الجلد المزروع ورفضها للأعضاء المنقولة من شخص آخر</a:t>
            </a:r>
          </a:p>
          <a:p>
            <a:pPr rtl="1"/>
            <a:r>
              <a:rPr lang="ar-DZ" sz="2400" dirty="0">
                <a:solidFill>
                  <a:schemeClr val="bg1">
                    <a:lumMod val="95000"/>
                    <a:lumOff val="5000"/>
                  </a:schemeClr>
                </a:solidFill>
                <a:latin typeface="Hacen Tunisia Bd" panose="02000500000000000000" pitchFamily="2" charset="-78"/>
                <a:cs typeface="Hacen Tunisia Bd" panose="02000500000000000000" pitchFamily="2" charset="-78"/>
              </a:rPr>
              <a:t>ب. ماذا تستخلص؟</a:t>
            </a:r>
            <a:endParaRPr lang="ar-DZ" sz="2400" dirty="0">
              <a:ln w="0"/>
              <a:solidFill>
                <a:schemeClr val="bg1">
                  <a:lumMod val="95000"/>
                  <a:lumOff val="5000"/>
                </a:schemeClr>
              </a:solidFill>
              <a:latin typeface="Hacen Tunisia Bd" panose="02000500000000000000" pitchFamily="2" charset="-78"/>
              <a:cs typeface="Hacen Tunisia Bd" panose="02000500000000000000" pitchFamily="2" charset="-78"/>
            </a:endParaRPr>
          </a:p>
        </p:txBody>
      </p:sp>
      <p:sp>
        <p:nvSpPr>
          <p:cNvPr id="2" name="Rectangle 1"/>
          <p:cNvSpPr/>
          <p:nvPr/>
        </p:nvSpPr>
        <p:spPr>
          <a:xfrm>
            <a:off x="95333" y="1172750"/>
            <a:ext cx="11953328" cy="1569660"/>
          </a:xfrm>
          <a:prstGeom prst="rect">
            <a:avLst/>
          </a:prstGeom>
        </p:spPr>
        <p:txBody>
          <a:bodyPr wrap="square">
            <a:spAutoFit/>
          </a:bodyPr>
          <a:lstStyle/>
          <a:p>
            <a:pPr algn="r" rtl="1"/>
            <a:r>
              <a:rPr lang="ar-DZ" sz="2400" dirty="0">
                <a:latin typeface="Hacen Tunisia Bd" panose="02000500000000000000" pitchFamily="2" charset="-78"/>
                <a:cs typeface="Hacen Tunisia Bd" panose="02000500000000000000" pitchFamily="2" charset="-78"/>
              </a:rPr>
              <a:t>عند تلف مساحة معتبرة من الجلد إثر حادث احتراق تتعرض </a:t>
            </a:r>
            <a:r>
              <a:rPr lang="ar-DZ" sz="2400" dirty="0">
                <a:solidFill>
                  <a:srgbClr val="FF0000"/>
                </a:solidFill>
                <a:latin typeface="Hacen Tunisia Bd" panose="02000500000000000000" pitchFamily="2" charset="-78"/>
                <a:cs typeface="Hacen Tunisia Bd" panose="02000500000000000000" pitchFamily="2" charset="-78"/>
              </a:rPr>
              <a:t>العضوية</a:t>
            </a:r>
            <a:r>
              <a:rPr lang="ar-DZ" sz="2400" dirty="0">
                <a:solidFill>
                  <a:srgbClr val="BBFF02"/>
                </a:solidFill>
                <a:latin typeface="Hacen Tunisia Bd" panose="02000500000000000000" pitchFamily="2" charset="-78"/>
                <a:cs typeface="Hacen Tunisia Bd" panose="02000500000000000000" pitchFamily="2" charset="-78"/>
              </a:rPr>
              <a:t> </a:t>
            </a:r>
            <a:r>
              <a:rPr lang="ar-DZ" sz="2400" dirty="0">
                <a:latin typeface="Hacen Tunisia Bd" panose="02000500000000000000" pitchFamily="2" charset="-78"/>
                <a:cs typeface="Hacen Tunisia Bd" panose="02000500000000000000" pitchFamily="2" charset="-78"/>
              </a:rPr>
              <a:t>إلى خطر الجفاف و هجوم الجراثيم, وقد يؤدي إلى وفاة الشخص بعد ساعات ما لم يتم تدخل سريع لمعالجة الأمر ومن أجل انقاذ المصابين بحروق يتم </a:t>
            </a:r>
            <a:r>
              <a:rPr lang="ar-DZ" sz="2400" dirty="0">
                <a:solidFill>
                  <a:srgbClr val="FF0000"/>
                </a:solidFill>
                <a:latin typeface="Hacen Tunisia Bd" panose="02000500000000000000" pitchFamily="2" charset="-78"/>
                <a:cs typeface="Hacen Tunisia Bd" panose="02000500000000000000" pitchFamily="2" charset="-78"/>
              </a:rPr>
              <a:t>زرع طعوم جلدية </a:t>
            </a:r>
            <a:r>
              <a:rPr lang="ar-DZ" sz="2400" dirty="0">
                <a:latin typeface="Hacen Tunisia Bd" panose="02000500000000000000" pitchFamily="2" charset="-78"/>
                <a:cs typeface="Hacen Tunisia Bd" panose="02000500000000000000" pitchFamily="2" charset="-78"/>
              </a:rPr>
              <a:t>و ذلك وقاية ضد الجفاف و الجراثيم في حالة حروق محدودة المساحة يتم نقل </a:t>
            </a:r>
            <a:r>
              <a:rPr lang="ar-DZ" sz="2400" dirty="0">
                <a:solidFill>
                  <a:schemeClr val="accent6">
                    <a:lumMod val="75000"/>
                  </a:schemeClr>
                </a:solidFill>
                <a:latin typeface="Hacen Tunisia Bd" panose="02000500000000000000" pitchFamily="2" charset="-78"/>
                <a:cs typeface="Hacen Tunisia Bd" panose="02000500000000000000" pitchFamily="2" charset="-78"/>
              </a:rPr>
              <a:t>طعوم ذاتية </a:t>
            </a:r>
            <a:r>
              <a:rPr lang="ar-DZ" sz="2400" dirty="0">
                <a:latin typeface="Hacen Tunisia Bd" panose="02000500000000000000" pitchFamily="2" charset="-78"/>
                <a:cs typeface="Hacen Tunisia Bd" panose="02000500000000000000" pitchFamily="2" charset="-78"/>
              </a:rPr>
              <a:t>من نفس الشخص اما زراعة الأعضاء يتم نقلها من شخص لآخر و تكون </a:t>
            </a:r>
            <a:r>
              <a:rPr lang="ar-DZ" sz="2400" dirty="0">
                <a:solidFill>
                  <a:schemeClr val="accent6">
                    <a:lumMod val="75000"/>
                  </a:schemeClr>
                </a:solidFill>
                <a:latin typeface="Hacen Tunisia Bd" panose="02000500000000000000" pitchFamily="2" charset="-78"/>
                <a:cs typeface="Hacen Tunisia Bd" panose="02000500000000000000" pitchFamily="2" charset="-78"/>
              </a:rPr>
              <a:t>غير ذاتية </a:t>
            </a:r>
            <a:r>
              <a:rPr lang="ar-DZ" sz="2400" dirty="0">
                <a:latin typeface="Hacen Tunisia Bd" panose="02000500000000000000" pitchFamily="2" charset="-78"/>
                <a:cs typeface="Hacen Tunisia Bd" panose="02000500000000000000" pitchFamily="2" charset="-78"/>
              </a:rPr>
              <a:t>سرعان ما يتم رفضها في غالب الأحيان.</a:t>
            </a:r>
            <a:endParaRPr lang="fr-FR" sz="2400" dirty="0">
              <a:latin typeface="Hacen Tunisia Bd" panose="02000500000000000000" pitchFamily="2" charset="-78"/>
              <a:cs typeface="Hacen Tunisia Bd" panose="02000500000000000000" pitchFamily="2" charset="-78"/>
            </a:endParaRPr>
          </a:p>
        </p:txBody>
      </p:sp>
      <p:pic>
        <p:nvPicPr>
          <p:cNvPr id="92" name="Image 91"/>
          <p:cNvPicPr>
            <a:picLocks noChangeAspect="1"/>
          </p:cNvPicPr>
          <p:nvPr/>
        </p:nvPicPr>
        <p:blipFill>
          <a:blip r:embed="rId3"/>
          <a:stretch>
            <a:fillRect/>
          </a:stretch>
        </p:blipFill>
        <p:spPr>
          <a:xfrm>
            <a:off x="1103445" y="3140969"/>
            <a:ext cx="9148136" cy="2239387"/>
          </a:xfrm>
          <a:prstGeom prst="rect">
            <a:avLst/>
          </a:prstGeom>
          <a:ln w="38100">
            <a:solidFill>
              <a:srgbClr val="BBFF02"/>
            </a:solidFill>
          </a:ln>
        </p:spPr>
      </p:pic>
    </p:spTree>
    <p:extLst>
      <p:ext uri="{BB962C8B-B14F-4D97-AF65-F5344CB8AC3E}">
        <p14:creationId xmlns:p14="http://schemas.microsoft.com/office/powerpoint/2010/main" val="361393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
                                            <p:bg/>
                                          </p:spTgt>
                                        </p:tgtEl>
                                        <p:attrNameLst>
                                          <p:attrName>style.visibility</p:attrName>
                                        </p:attrNameLst>
                                      </p:cBhvr>
                                      <p:to>
                                        <p:strVal val="visible"/>
                                      </p:to>
                                    </p:set>
                                    <p:animEffect transition="in" filter="wipe(down)">
                                      <p:cBhvr>
                                        <p:cTn id="7" dur="500"/>
                                        <p:tgtEl>
                                          <p:spTgt spid="5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wipe(down)">
                                      <p:cBhvr>
                                        <p:cTn id="10" dur="500"/>
                                        <p:tgtEl>
                                          <p:spTgt spid="5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xEl>
                                              <p:pRg st="1" end="1"/>
                                            </p:txEl>
                                          </p:spTgt>
                                        </p:tgtEl>
                                        <p:attrNameLst>
                                          <p:attrName>style.visibility</p:attrName>
                                        </p:attrNameLst>
                                      </p:cBhvr>
                                      <p:to>
                                        <p:strVal val="visible"/>
                                      </p:to>
                                    </p:set>
                                    <p:animEffect transition="in" filter="wipe(down)">
                                      <p:cBhvr>
                                        <p:cTn id="13" dur="500"/>
                                        <p:tgtEl>
                                          <p:spTgt spid="56">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down)">
                                      <p:cBhvr>
                                        <p:cTn id="2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8709" y="-171400"/>
            <a:ext cx="10971848" cy="822722"/>
          </a:xfrm>
        </p:spPr>
        <p:txBody>
          <a:bodyPr>
            <a:normAutofit/>
          </a:bodyPr>
          <a:lstStyle/>
          <a:p>
            <a:pPr algn="ctr" rtl="1"/>
            <a:r>
              <a:rPr lang="ar-DZ" altLang="ja-JP" sz="3200" dirty="0">
                <a:latin typeface="Hacen Casablanca Light" panose="02000000000000000000" pitchFamily="2" charset="-78"/>
                <a:cs typeface="Hacen Casablanca Light" panose="02000000000000000000" pitchFamily="2" charset="-78"/>
              </a:rPr>
              <a:t>زرع الطـــــــــــعوم</a:t>
            </a:r>
            <a:endParaRPr kumimoji="1" lang="ja-JP" altLang="en-US" sz="3200" dirty="0">
              <a:latin typeface="Segoe Print" panose="02000600000000000000" pitchFamily="2" charset="0"/>
              <a:cs typeface="Hacen Casablanca Light" panose="02000000000000000000" pitchFamily="2" charset="-78"/>
            </a:endParaRPr>
          </a:p>
        </p:txBody>
      </p:sp>
      <p:cxnSp>
        <p:nvCxnSpPr>
          <p:cNvPr id="5" name="Connecteur droit 4"/>
          <p:cNvCxnSpPr/>
          <p:nvPr/>
        </p:nvCxnSpPr>
        <p:spPr>
          <a:xfrm>
            <a:off x="8880309" y="0"/>
            <a:ext cx="0" cy="5486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Espace réservé du texte 1"/>
          <p:cNvSpPr>
            <a:spLocks noGrp="1"/>
          </p:cNvSpPr>
          <p:nvPr>
            <p:ph type="body" sz="quarter" idx="13"/>
          </p:nvPr>
        </p:nvSpPr>
        <p:spPr>
          <a:xfrm>
            <a:off x="1103445" y="644691"/>
            <a:ext cx="10609179" cy="576064"/>
          </a:xfrm>
        </p:spPr>
        <p:txBody>
          <a:bodyPr/>
          <a:lstStyle/>
          <a:p>
            <a:r>
              <a:rPr lang="ar-DZ" dirty="0">
                <a:latin typeface="Hacen Saudi Arabia" panose="02000500000000000000" pitchFamily="2" charset="-78"/>
                <a:cs typeface="Hacen Saudi Arabia" panose="02000500000000000000" pitchFamily="2" charset="-78"/>
              </a:rPr>
              <a:t>استنتاج</a:t>
            </a:r>
            <a:endParaRPr lang="fr-FR" dirty="0">
              <a:latin typeface="Hacen Saudi Arabia" panose="02000500000000000000" pitchFamily="2" charset="-78"/>
              <a:cs typeface="Hacen Saudi Arabia" panose="02000500000000000000" pitchFamily="2" charset="-78"/>
            </a:endParaRPr>
          </a:p>
        </p:txBody>
      </p:sp>
      <p:sp>
        <p:nvSpPr>
          <p:cNvPr id="36" name="Rectangle 35"/>
          <p:cNvSpPr/>
          <p:nvPr/>
        </p:nvSpPr>
        <p:spPr>
          <a:xfrm>
            <a:off x="-5182" y="1844824"/>
            <a:ext cx="12190942" cy="2112235"/>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667" dirty="0">
                <a:latin typeface="Hacen Tunisia Bd" panose="02000500000000000000" pitchFamily="2" charset="-78"/>
                <a:cs typeface="Hacen Tunisia Bd" panose="02000500000000000000" pitchFamily="2" charset="-78"/>
              </a:rPr>
              <a:t>•القبول او الرفض يتعلق </a:t>
            </a:r>
            <a:r>
              <a:rPr lang="ar-DZ" sz="2667" dirty="0">
                <a:solidFill>
                  <a:srgbClr val="FF0000"/>
                </a:solidFill>
                <a:latin typeface="Hacen Tunisia Bd" panose="02000500000000000000" pitchFamily="2" charset="-78"/>
                <a:cs typeface="Hacen Tunisia Bd" panose="02000500000000000000" pitchFamily="2" charset="-78"/>
              </a:rPr>
              <a:t>بالتوافق النسيجي </a:t>
            </a:r>
            <a:r>
              <a:rPr lang="ar-DZ" sz="2667" dirty="0">
                <a:latin typeface="Hacen Tunisia Bd" panose="02000500000000000000" pitchFamily="2" charset="-78"/>
                <a:cs typeface="Hacen Tunisia Bd" panose="02000500000000000000" pitchFamily="2" charset="-78"/>
              </a:rPr>
              <a:t>حيث يستطيع الجهاز المناعي(</a:t>
            </a:r>
            <a:r>
              <a:rPr lang="ar-DZ" sz="2667" dirty="0">
                <a:solidFill>
                  <a:schemeClr val="tx1"/>
                </a:solidFill>
                <a:latin typeface="Hacen Tunisia Bd" panose="02000500000000000000" pitchFamily="2" charset="-78"/>
                <a:cs typeface="Hacen Tunisia Bd" panose="02000500000000000000" pitchFamily="2" charset="-78"/>
              </a:rPr>
              <a:t>الخلايا اللمفاوية التائية</a:t>
            </a:r>
            <a:r>
              <a:rPr lang="ar-DZ" sz="2667" dirty="0">
                <a:latin typeface="Hacen Tunisia Bd" panose="02000500000000000000" pitchFamily="2" charset="-78"/>
                <a:cs typeface="Hacen Tunisia Bd" panose="02000500000000000000" pitchFamily="2" charset="-78"/>
              </a:rPr>
              <a:t>).</a:t>
            </a:r>
          </a:p>
          <a:p>
            <a:pPr algn="ctr"/>
            <a:r>
              <a:rPr lang="ar-DZ" sz="2667" dirty="0">
                <a:latin typeface="Hacen Tunisia Bd" panose="02000500000000000000" pitchFamily="2" charset="-78"/>
                <a:cs typeface="Hacen Tunisia Bd" panose="02000500000000000000" pitchFamily="2" charset="-78"/>
              </a:rPr>
              <a:t>التعرف عليه و تمييز الحسم الغريب, والظاهرة المسؤولة عن رفض الطعوم هي </a:t>
            </a:r>
            <a:r>
              <a:rPr lang="ar-DZ" sz="2667" dirty="0">
                <a:solidFill>
                  <a:srgbClr val="0070C0"/>
                </a:solidFill>
                <a:latin typeface="Hacen Tunisia Bd" panose="02000500000000000000" pitchFamily="2" charset="-78"/>
                <a:cs typeface="Hacen Tunisia Bd" panose="02000500000000000000" pitchFamily="2" charset="-78"/>
              </a:rPr>
              <a:t>المناعة الخلوية</a:t>
            </a:r>
            <a:r>
              <a:rPr lang="ar-DZ" sz="2667" dirty="0">
                <a:latin typeface="Hacen Tunisia Bd" panose="02000500000000000000" pitchFamily="2" charset="-78"/>
                <a:cs typeface="Hacen Tunisia Bd" panose="02000500000000000000" pitchFamily="2" charset="-78"/>
              </a:rPr>
              <a:t>.</a:t>
            </a:r>
          </a:p>
          <a:p>
            <a:pPr algn="ctr"/>
            <a:r>
              <a:rPr lang="ar-DZ" sz="2667" dirty="0">
                <a:solidFill>
                  <a:srgbClr val="FF0000"/>
                </a:solidFill>
                <a:latin typeface="Hacen Tunisia Bd" panose="02000500000000000000" pitchFamily="2" charset="-78"/>
                <a:cs typeface="Hacen Tunisia Bd" panose="02000500000000000000" pitchFamily="2" charset="-78"/>
              </a:rPr>
              <a:t>الطعم الذاتي:</a:t>
            </a:r>
            <a:r>
              <a:rPr lang="ar-DZ" sz="2667" dirty="0">
                <a:latin typeface="Hacen Tunisia Bd" panose="02000500000000000000" pitchFamily="2" charset="-78"/>
                <a:cs typeface="Hacen Tunisia Bd" panose="02000500000000000000" pitchFamily="2" charset="-78"/>
              </a:rPr>
              <a:t> استعمال أنسجة نفس الشخص</a:t>
            </a:r>
          </a:p>
          <a:p>
            <a:pPr algn="ctr"/>
            <a:r>
              <a:rPr lang="ar-DZ" sz="2667" dirty="0">
                <a:solidFill>
                  <a:srgbClr val="FF0000"/>
                </a:solidFill>
                <a:latin typeface="Hacen Tunisia Bd" panose="02000500000000000000" pitchFamily="2" charset="-78"/>
                <a:cs typeface="Hacen Tunisia Bd" panose="02000500000000000000" pitchFamily="2" charset="-78"/>
              </a:rPr>
              <a:t>الطعم غير الذاتي</a:t>
            </a:r>
            <a:r>
              <a:rPr lang="ar-DZ" sz="2667" dirty="0">
                <a:latin typeface="Hacen Tunisia Bd" panose="02000500000000000000" pitchFamily="2" charset="-78"/>
                <a:cs typeface="Hacen Tunisia Bd" panose="02000500000000000000" pitchFamily="2" charset="-78"/>
              </a:rPr>
              <a:t>: استعمال عضو أو نسيج من شخص آخر.</a:t>
            </a:r>
            <a:endParaRPr lang="ar-DZ" sz="2667" dirty="0">
              <a:ln w="0"/>
              <a:solidFill>
                <a:schemeClr val="bg1">
                  <a:lumMod val="85000"/>
                  <a:lumOff val="15000"/>
                </a:schemeClr>
              </a:solidFill>
              <a:latin typeface="Hacen Tunisia Bd" panose="02000500000000000000" pitchFamily="2" charset="-78"/>
              <a:cs typeface="Hacen Tunisia Bd" panose="02000500000000000000" pitchFamily="2" charset="-78"/>
            </a:endParaRPr>
          </a:p>
        </p:txBody>
      </p:sp>
      <p:sp>
        <p:nvSpPr>
          <p:cNvPr id="4" name="Espace réservé du pied de page 3">
            <a:extLst>
              <a:ext uri="{FF2B5EF4-FFF2-40B4-BE49-F238E27FC236}">
                <a16:creationId xmlns:a16="http://schemas.microsoft.com/office/drawing/2014/main" id="{E0F6A85D-7233-4C2E-B602-AF21BB3E60D5}"/>
              </a:ext>
            </a:extLst>
          </p:cNvPr>
          <p:cNvSpPr>
            <a:spLocks noGrp="1"/>
          </p:cNvSpPr>
          <p:nvPr>
            <p:ph type="ftr" sz="quarter" idx="10"/>
          </p:nvPr>
        </p:nvSpPr>
        <p:spPr/>
        <p:txBody>
          <a:bodyPr/>
          <a:lstStyle/>
          <a:p>
            <a:pPr algn="r"/>
            <a:r>
              <a:rPr lang="ar-DZ" altLang="ja-JP"/>
              <a:t>طرفاية وسيلة- عبان رمضان-</a:t>
            </a:r>
            <a:endParaRPr lang="ja-JP" altLang="en-US" dirty="0"/>
          </a:p>
        </p:txBody>
      </p:sp>
    </p:spTree>
    <p:extLst>
      <p:ext uri="{BB962C8B-B14F-4D97-AF65-F5344CB8AC3E}">
        <p14:creationId xmlns:p14="http://schemas.microsoft.com/office/powerpoint/2010/main" val="545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8709" y="-171400"/>
            <a:ext cx="10971848" cy="822722"/>
          </a:xfrm>
        </p:spPr>
        <p:txBody>
          <a:bodyPr>
            <a:normAutofit/>
          </a:bodyPr>
          <a:lstStyle/>
          <a:p>
            <a:pPr algn="ctr" rtl="1"/>
            <a:r>
              <a:rPr lang="ar-DZ" altLang="ja-JP" sz="3200" dirty="0">
                <a:latin typeface="Hacen Casablanca Light" panose="02000000000000000000" pitchFamily="2" charset="-78"/>
                <a:cs typeface="Hacen Casablanca Light" panose="02000000000000000000" pitchFamily="2" charset="-78"/>
              </a:rPr>
              <a:t>خـــــــــــــــــلاصة</a:t>
            </a:r>
            <a:endParaRPr kumimoji="1" lang="ja-JP" altLang="en-US" sz="3200" dirty="0">
              <a:latin typeface="Segoe Print" panose="02000600000000000000" pitchFamily="2" charset="0"/>
              <a:cs typeface="Hacen Casablanca Light" panose="02000000000000000000" pitchFamily="2" charset="-78"/>
            </a:endParaRPr>
          </a:p>
        </p:txBody>
      </p:sp>
      <p:sp>
        <p:nvSpPr>
          <p:cNvPr id="36" name="Rectangle 35"/>
          <p:cNvSpPr/>
          <p:nvPr/>
        </p:nvSpPr>
        <p:spPr>
          <a:xfrm>
            <a:off x="-5182" y="1844824"/>
            <a:ext cx="12190942" cy="2112235"/>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667" dirty="0">
                <a:latin typeface="Hacen Tunisia Bd" panose="02000500000000000000" pitchFamily="2" charset="-78"/>
                <a:cs typeface="Hacen Tunisia Bd" panose="02000500000000000000" pitchFamily="2" charset="-78"/>
              </a:rPr>
              <a:t>•لجسم الانسان القدرة على تمييز ما هو </a:t>
            </a:r>
            <a:r>
              <a:rPr lang="ar-DZ" sz="2667" dirty="0">
                <a:solidFill>
                  <a:srgbClr val="FF0000"/>
                </a:solidFill>
                <a:latin typeface="Hacen Tunisia Bd" panose="02000500000000000000" pitchFamily="2" charset="-78"/>
                <a:cs typeface="Hacen Tunisia Bd" panose="02000500000000000000" pitchFamily="2" charset="-78"/>
              </a:rPr>
              <a:t>ذات</a:t>
            </a:r>
            <a:r>
              <a:rPr lang="ar-DZ" sz="2667" dirty="0">
                <a:latin typeface="Hacen Tunisia Bd" panose="02000500000000000000" pitchFamily="2" charset="-78"/>
                <a:cs typeface="Hacen Tunisia Bd" panose="02000500000000000000" pitchFamily="2" charset="-78"/>
              </a:rPr>
              <a:t> (متوافق) كما هو من </a:t>
            </a:r>
            <a:r>
              <a:rPr lang="ar-DZ" sz="2667" dirty="0">
                <a:solidFill>
                  <a:srgbClr val="FF0000"/>
                </a:solidFill>
                <a:latin typeface="Hacen Tunisia Bd" panose="02000500000000000000" pitchFamily="2" charset="-78"/>
                <a:cs typeface="Hacen Tunisia Bd" panose="02000500000000000000" pitchFamily="2" charset="-78"/>
              </a:rPr>
              <a:t>اللاذات</a:t>
            </a:r>
            <a:r>
              <a:rPr lang="ar-DZ" sz="2667" dirty="0">
                <a:latin typeface="Hacen Tunisia Bd" panose="02000500000000000000" pitchFamily="2" charset="-78"/>
                <a:cs typeface="Hacen Tunisia Bd" panose="02000500000000000000" pitchFamily="2" charset="-78"/>
              </a:rPr>
              <a:t> (غير متوافق) </a:t>
            </a:r>
          </a:p>
          <a:p>
            <a:pPr algn="r" rtl="1"/>
            <a:r>
              <a:rPr lang="ar-DZ" sz="2667" dirty="0">
                <a:latin typeface="Hacen Tunisia Bd" panose="02000500000000000000" pitchFamily="2" charset="-78"/>
                <a:cs typeface="Hacen Tunisia Bd" panose="02000500000000000000" pitchFamily="2" charset="-78"/>
              </a:rPr>
              <a:t>فيقبل الخلايا و </a:t>
            </a:r>
            <a:r>
              <a:rPr lang="ar-DZ" sz="2667" dirty="0">
                <a:solidFill>
                  <a:srgbClr val="FFFF00"/>
                </a:solidFill>
                <a:latin typeface="Hacen Tunisia Bd" panose="02000500000000000000" pitchFamily="2" charset="-78"/>
                <a:cs typeface="Hacen Tunisia Bd" panose="02000500000000000000" pitchFamily="2" charset="-78"/>
              </a:rPr>
              <a:t>الأنسجة المتوافقة </a:t>
            </a:r>
            <a:r>
              <a:rPr lang="ar-DZ" sz="2667" dirty="0">
                <a:latin typeface="Hacen Tunisia Bd" panose="02000500000000000000" pitchFamily="2" charset="-78"/>
                <a:cs typeface="Hacen Tunisia Bd" panose="02000500000000000000" pitchFamily="2" charset="-78"/>
              </a:rPr>
              <a:t>و يرفض غير المتوافقة منه بفضل </a:t>
            </a:r>
            <a:r>
              <a:rPr lang="ar-DZ" sz="2667" dirty="0">
                <a:solidFill>
                  <a:schemeClr val="tx1"/>
                </a:solidFill>
                <a:latin typeface="Hacen Tunisia Bd" panose="02000500000000000000" pitchFamily="2" charset="-78"/>
                <a:cs typeface="Hacen Tunisia Bd" panose="02000500000000000000" pitchFamily="2" charset="-78"/>
              </a:rPr>
              <a:t>الواسمات</a:t>
            </a:r>
            <a:r>
              <a:rPr lang="ar-DZ" sz="2667" dirty="0">
                <a:latin typeface="Hacen Tunisia Bd" panose="02000500000000000000" pitchFamily="2" charset="-78"/>
                <a:cs typeface="Hacen Tunisia Bd" panose="02000500000000000000" pitchFamily="2" charset="-78"/>
              </a:rPr>
              <a:t> المتواجدة على</a:t>
            </a:r>
          </a:p>
          <a:p>
            <a:pPr algn="r" rtl="1"/>
            <a:r>
              <a:rPr lang="ar-DZ" sz="2667" dirty="0">
                <a:latin typeface="Hacen Tunisia Bd" panose="02000500000000000000" pitchFamily="2" charset="-78"/>
                <a:cs typeface="Hacen Tunisia Bd" panose="02000500000000000000" pitchFamily="2" charset="-78"/>
              </a:rPr>
              <a:t>سطح الغشاء الهيولي للخلايا و التي تسمح بتمييز الذات من اللاذات.</a:t>
            </a:r>
            <a:endParaRPr lang="ar-DZ" sz="2667" dirty="0">
              <a:ln w="0"/>
              <a:solidFill>
                <a:schemeClr val="bg1">
                  <a:lumMod val="85000"/>
                  <a:lumOff val="15000"/>
                </a:schemeClr>
              </a:solidFill>
              <a:latin typeface="Hacen Tunisia Bd" panose="02000500000000000000" pitchFamily="2" charset="-78"/>
              <a:cs typeface="Hacen Tunisia Bd" panose="02000500000000000000" pitchFamily="2" charset="-78"/>
            </a:endParaRPr>
          </a:p>
        </p:txBody>
      </p:sp>
      <p:pic>
        <p:nvPicPr>
          <p:cNvPr id="1026" name="Picture 2" descr="http://www.dondusang.tn/images/schema1.jpg"/>
          <p:cNvPicPr>
            <a:picLocks noChangeAspect="1" noChangeArrowheads="1"/>
          </p:cNvPicPr>
          <p:nvPr/>
        </p:nvPicPr>
        <p:blipFill>
          <a:blip r:embed="rId3" r:link="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19803" y="4149080"/>
            <a:ext cx="3888432" cy="20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7C62E8D0-1CD7-4C4B-9BB0-67789C3A5D8D}"/>
              </a:ext>
            </a:extLst>
          </p:cNvPr>
          <p:cNvSpPr>
            <a:spLocks noGrp="1"/>
          </p:cNvSpPr>
          <p:nvPr>
            <p:ph type="ftr" sz="quarter" idx="10"/>
          </p:nvPr>
        </p:nvSpPr>
        <p:spPr>
          <a:xfrm>
            <a:off x="-288709" y="6440766"/>
            <a:ext cx="6672887" cy="365125"/>
          </a:xfrm>
        </p:spPr>
        <p:txBody>
          <a:bodyPr/>
          <a:lstStyle/>
          <a:p>
            <a:pPr algn="r"/>
            <a:r>
              <a:rPr lang="ar-DZ" altLang="ja-JP" dirty="0"/>
              <a:t>طرفاية وسيلة- عبان رمضان-</a:t>
            </a:r>
            <a:endParaRPr lang="ja-JP" altLang="en-US" dirty="0"/>
          </a:p>
        </p:txBody>
      </p:sp>
    </p:spTree>
    <p:extLst>
      <p:ext uri="{BB962C8B-B14F-4D97-AF65-F5344CB8AC3E}">
        <p14:creationId xmlns:p14="http://schemas.microsoft.com/office/powerpoint/2010/main" val="2621089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9213B6-16CD-4F02-88E7-4FCC5DBFB2C1}"/>
              </a:ext>
            </a:extLst>
          </p:cNvPr>
          <p:cNvPicPr>
            <a:picLocks noChangeAspect="1"/>
          </p:cNvPicPr>
          <p:nvPr/>
        </p:nvPicPr>
        <p:blipFill>
          <a:blip r:embed="rId2"/>
          <a:stretch>
            <a:fillRect/>
          </a:stretch>
        </p:blipFill>
        <p:spPr>
          <a:xfrm>
            <a:off x="-221225" y="0"/>
            <a:ext cx="13273548" cy="6858000"/>
          </a:xfrm>
          <a:prstGeom prst="rect">
            <a:avLst/>
          </a:prstGeom>
        </p:spPr>
      </p:pic>
      <p:sp>
        <p:nvSpPr>
          <p:cNvPr id="8" name="ZoneTexte 7">
            <a:extLst>
              <a:ext uri="{FF2B5EF4-FFF2-40B4-BE49-F238E27FC236}">
                <a16:creationId xmlns:a16="http://schemas.microsoft.com/office/drawing/2014/main" id="{69125DBD-55C0-4BA2-B4B4-45D86754AD42}"/>
              </a:ext>
            </a:extLst>
          </p:cNvPr>
          <p:cNvSpPr txBox="1"/>
          <p:nvPr/>
        </p:nvSpPr>
        <p:spPr>
          <a:xfrm>
            <a:off x="10043653" y="398208"/>
            <a:ext cx="3111910" cy="461665"/>
          </a:xfrm>
          <a:prstGeom prst="rect">
            <a:avLst/>
          </a:prstGeom>
          <a:noFill/>
        </p:spPr>
        <p:txBody>
          <a:bodyPr wrap="square" rtlCol="0">
            <a:spAutoFit/>
          </a:bodyPr>
          <a:lstStyle/>
          <a:p>
            <a:pPr algn="ctr"/>
            <a:r>
              <a:rPr lang="ar-DZ" sz="2400" b="1" u="sng" dirty="0">
                <a:effectLst>
                  <a:outerShdw blurRad="38100" dist="38100" dir="2700000" algn="tl">
                    <a:srgbClr val="000000">
                      <a:alpha val="43137"/>
                    </a:srgbClr>
                  </a:outerShdw>
                </a:effectLst>
              </a:rPr>
              <a:t>إرساء المورد: الذات و </a:t>
            </a:r>
            <a:r>
              <a:rPr lang="ar-DZ" sz="2400" b="1" u="sng" dirty="0" err="1">
                <a:effectLst>
                  <a:outerShdw blurRad="38100" dist="38100" dir="2700000" algn="tl">
                    <a:srgbClr val="000000">
                      <a:alpha val="43137"/>
                    </a:srgbClr>
                  </a:outerShdw>
                </a:effectLst>
              </a:rPr>
              <a:t>الاذات</a:t>
            </a:r>
            <a:endParaRPr lang="fr-DZ" sz="2400" b="1" u="sng" dirty="0">
              <a:effectLst>
                <a:outerShdw blurRad="38100" dist="38100" dir="2700000" algn="tl">
                  <a:srgbClr val="000000">
                    <a:alpha val="43137"/>
                  </a:srgbClr>
                </a:outerShdw>
              </a:effectLst>
            </a:endParaRPr>
          </a:p>
        </p:txBody>
      </p:sp>
      <p:sp>
        <p:nvSpPr>
          <p:cNvPr id="2" name="Espace réservé du pied de page 1">
            <a:extLst>
              <a:ext uri="{FF2B5EF4-FFF2-40B4-BE49-F238E27FC236}">
                <a16:creationId xmlns:a16="http://schemas.microsoft.com/office/drawing/2014/main" id="{08301414-402C-4814-A1E3-7F01A665D1F1}"/>
              </a:ext>
            </a:extLst>
          </p:cNvPr>
          <p:cNvSpPr>
            <a:spLocks noGrp="1"/>
          </p:cNvSpPr>
          <p:nvPr>
            <p:ph type="ftr" sz="quarter" idx="11"/>
          </p:nvPr>
        </p:nvSpPr>
        <p:spPr>
          <a:xfrm>
            <a:off x="648303" y="6296230"/>
            <a:ext cx="6672887" cy="365125"/>
          </a:xfrm>
        </p:spPr>
        <p:txBody>
          <a:bodyPr/>
          <a:lstStyle/>
          <a:p>
            <a:r>
              <a:rPr lang="ar-DZ" dirty="0"/>
              <a:t>طرفاية وسيلة- عبان رمضان-</a:t>
            </a:r>
            <a:endParaRPr lang="en-US" dirty="0"/>
          </a:p>
        </p:txBody>
      </p:sp>
    </p:spTree>
    <p:extLst>
      <p:ext uri="{BB962C8B-B14F-4D97-AF65-F5344CB8AC3E}">
        <p14:creationId xmlns:p14="http://schemas.microsoft.com/office/powerpoint/2010/main" val="185048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C4D745-91EB-415E-95BE-770551874C05}"/>
              </a:ext>
            </a:extLst>
          </p:cNvPr>
          <p:cNvPicPr>
            <a:picLocks noChangeAspect="1"/>
          </p:cNvPicPr>
          <p:nvPr/>
        </p:nvPicPr>
        <p:blipFill>
          <a:blip r:embed="rId2"/>
          <a:stretch>
            <a:fillRect/>
          </a:stretch>
        </p:blipFill>
        <p:spPr>
          <a:xfrm>
            <a:off x="1" y="0"/>
            <a:ext cx="12477134" cy="7020232"/>
          </a:xfrm>
          <a:prstGeom prst="rect">
            <a:avLst/>
          </a:prstGeom>
        </p:spPr>
      </p:pic>
      <p:sp>
        <p:nvSpPr>
          <p:cNvPr id="2" name="Espace réservé du pied de page 1">
            <a:extLst>
              <a:ext uri="{FF2B5EF4-FFF2-40B4-BE49-F238E27FC236}">
                <a16:creationId xmlns:a16="http://schemas.microsoft.com/office/drawing/2014/main" id="{62B4B1EF-9026-4F14-A162-E4034C592D8F}"/>
              </a:ext>
            </a:extLst>
          </p:cNvPr>
          <p:cNvSpPr>
            <a:spLocks noGrp="1"/>
          </p:cNvSpPr>
          <p:nvPr>
            <p:ph type="ftr" sz="quarter" idx="11"/>
          </p:nvPr>
        </p:nvSpPr>
        <p:spPr>
          <a:xfrm>
            <a:off x="795787" y="6355223"/>
            <a:ext cx="6672887" cy="365125"/>
          </a:xfrm>
        </p:spPr>
        <p:txBody>
          <a:bodyPr/>
          <a:lstStyle/>
          <a:p>
            <a:r>
              <a:rPr lang="ar-DZ" dirty="0"/>
              <a:t>طرفاية وسيلة- عبان رمضان-</a:t>
            </a:r>
            <a:endParaRPr lang="en-US" dirty="0"/>
          </a:p>
        </p:txBody>
      </p:sp>
    </p:spTree>
    <p:extLst>
      <p:ext uri="{BB962C8B-B14F-4D97-AF65-F5344CB8AC3E}">
        <p14:creationId xmlns:p14="http://schemas.microsoft.com/office/powerpoint/2010/main" val="2839915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9449" y="0"/>
            <a:ext cx="2195736" cy="461665"/>
          </a:xfrm>
          <a:prstGeom prst="rect">
            <a:avLst/>
          </a:prstGeom>
          <a:solidFill>
            <a:srgbClr val="FFFF00"/>
          </a:solidFill>
          <a:ln>
            <a:solidFill>
              <a:srgbClr val="FF0000"/>
            </a:solidFill>
          </a:ln>
        </p:spPr>
        <p:txBody>
          <a:bodyPr wrap="square">
            <a:spAutoFit/>
          </a:bodyPr>
          <a:lstStyle/>
          <a:p>
            <a:pPr algn="r"/>
            <a:r>
              <a:rPr lang="ar-DZ" sz="2400" b="1" dirty="0">
                <a:solidFill>
                  <a:srgbClr val="FF0000"/>
                </a:solidFill>
                <a:latin typeface="Tahoma" pitchFamily="34" charset="0"/>
                <a:cs typeface="+mj-cs"/>
              </a:rPr>
              <a:t>تقويم المورد1</a:t>
            </a:r>
            <a:endParaRPr lang="fr-FR" sz="2400" b="1" dirty="0">
              <a:solidFill>
                <a:srgbClr val="FF0000"/>
              </a:solidFill>
              <a:latin typeface="Tahoma" pitchFamily="34" charset="0"/>
              <a:cs typeface="+mj-cs"/>
            </a:endParaRPr>
          </a:p>
        </p:txBody>
      </p:sp>
      <p:graphicFrame>
        <p:nvGraphicFramePr>
          <p:cNvPr id="5" name="Tableau 4"/>
          <p:cNvGraphicFramePr>
            <a:graphicFrameLocks noGrp="1"/>
          </p:cNvGraphicFramePr>
          <p:nvPr/>
        </p:nvGraphicFramePr>
        <p:xfrm>
          <a:off x="1524000" y="3214686"/>
          <a:ext cx="9071588" cy="2560320"/>
        </p:xfrm>
        <a:graphic>
          <a:graphicData uri="http://schemas.openxmlformats.org/drawingml/2006/table">
            <a:tbl>
              <a:tblPr firstRow="1" bandRow="1">
                <a:tableStyleId>{5940675A-B579-460E-94D1-54222C63F5DA}</a:tableStyleId>
              </a:tblPr>
              <a:tblGrid>
                <a:gridCol w="1262931">
                  <a:extLst>
                    <a:ext uri="{9D8B030D-6E8A-4147-A177-3AD203B41FA5}">
                      <a16:colId xmlns:a16="http://schemas.microsoft.com/office/drawing/2014/main" val="20000"/>
                    </a:ext>
                  </a:extLst>
                </a:gridCol>
                <a:gridCol w="2216440">
                  <a:extLst>
                    <a:ext uri="{9D8B030D-6E8A-4147-A177-3AD203B41FA5}">
                      <a16:colId xmlns:a16="http://schemas.microsoft.com/office/drawing/2014/main" val="20001"/>
                    </a:ext>
                  </a:extLst>
                </a:gridCol>
                <a:gridCol w="1584177">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71736">
                  <a:extLst>
                    <a:ext uri="{9D8B030D-6E8A-4147-A177-3AD203B41FA5}">
                      <a16:colId xmlns:a16="http://schemas.microsoft.com/office/drawing/2014/main" val="20005"/>
                    </a:ext>
                  </a:extLst>
                </a:gridCol>
              </a:tblGrid>
              <a:tr h="370840">
                <a:tc rowSpan="2" gridSpan="2">
                  <a:txBody>
                    <a:bodyPr/>
                    <a:lstStyle/>
                    <a:p>
                      <a:pPr algn="ctr" rtl="1"/>
                      <a:r>
                        <a:rPr lang="ar-DZ" sz="2000" b="1" dirty="0">
                          <a:cs typeface="+mj-cs"/>
                        </a:rPr>
                        <a:t>أجسام</a:t>
                      </a:r>
                      <a:r>
                        <a:rPr lang="ar-DZ" sz="2000" b="1" baseline="0" dirty="0">
                          <a:cs typeface="+mj-cs"/>
                        </a:rPr>
                        <a:t> مضادة </a:t>
                      </a:r>
                    </a:p>
                    <a:p>
                      <a:pPr algn="ctr" rtl="1"/>
                      <a:r>
                        <a:rPr lang="ar-DZ" sz="2000" b="1" baseline="0" dirty="0">
                          <a:cs typeface="+mj-cs"/>
                        </a:rPr>
                        <a:t>في مصل المستلم (الآخذ)</a:t>
                      </a:r>
                      <a:endParaRPr lang="fr-FR" sz="2000" b="1" dirty="0">
                        <a:cs typeface="+mj-cs"/>
                      </a:endParaRPr>
                    </a:p>
                  </a:txBody>
                  <a:tcPr>
                    <a:solidFill>
                      <a:schemeClr val="bg1"/>
                    </a:solidFill>
                  </a:tcPr>
                </a:tc>
                <a:tc rowSpan="2" hMerge="1">
                  <a:txBody>
                    <a:bodyPr/>
                    <a:lstStyle/>
                    <a:p>
                      <a:endParaRPr lang="fr-FR"/>
                    </a:p>
                  </a:txBody>
                  <a:tcPr/>
                </a:tc>
                <a:tc gridSpan="4">
                  <a:txBody>
                    <a:bodyPr/>
                    <a:lstStyle/>
                    <a:p>
                      <a:pPr algn="ctr" rtl="1"/>
                      <a:r>
                        <a:rPr lang="ar-DZ" sz="2000" b="1" dirty="0">
                          <a:cs typeface="+mj-cs"/>
                        </a:rPr>
                        <a:t>مولدات</a:t>
                      </a:r>
                      <a:r>
                        <a:rPr lang="ar-DZ" sz="2000" b="1" baseline="0" dirty="0">
                          <a:cs typeface="+mj-cs"/>
                        </a:rPr>
                        <a:t> الضد على كريات الحمراء للمتبرع (المانح)</a:t>
                      </a:r>
                      <a:endParaRPr lang="fr-FR" sz="2000" b="1" dirty="0">
                        <a:cs typeface="+mj-cs"/>
                      </a:endParaRPr>
                    </a:p>
                  </a:txBody>
                  <a:tcPr>
                    <a:solidFill>
                      <a:schemeClr val="bg1"/>
                    </a:solidFill>
                  </a:tcPr>
                </a:tc>
                <a:tc hMerge="1">
                  <a:txBody>
                    <a:bodyPr/>
                    <a:lstStyle/>
                    <a:p>
                      <a:pPr algn="r" rtl="1"/>
                      <a:endParaRPr lang="fr-FR"/>
                    </a:p>
                  </a:txBody>
                  <a:tcPr/>
                </a:tc>
                <a:tc hMerge="1">
                  <a:txBody>
                    <a:bodyPr/>
                    <a:lstStyle/>
                    <a:p>
                      <a:pPr algn="r" rtl="1"/>
                      <a:endParaRPr lang="fr-FR"/>
                    </a:p>
                  </a:txBody>
                  <a:tcPr/>
                </a:tc>
                <a:tc hMerge="1">
                  <a:txBody>
                    <a:bodyPr/>
                    <a:lstStyle/>
                    <a:p>
                      <a:pPr algn="r" rtl="1"/>
                      <a:endParaRPr lang="fr-FR" dirty="0"/>
                    </a:p>
                  </a:txBody>
                  <a:tcPr/>
                </a:tc>
                <a:extLst>
                  <a:ext uri="{0D108BD9-81ED-4DB2-BD59-A6C34878D82A}">
                    <a16:rowId xmlns:a16="http://schemas.microsoft.com/office/drawing/2014/main" val="10000"/>
                  </a:ext>
                </a:extLst>
              </a:tr>
              <a:tr h="370840">
                <a:tc gridSpan="2" vMerge="1">
                  <a:txBody>
                    <a:bodyPr/>
                    <a:lstStyle/>
                    <a:p>
                      <a:pPr algn="r" rtl="1"/>
                      <a:endParaRPr lang="fr-FR" dirty="0"/>
                    </a:p>
                  </a:txBody>
                  <a:tcPr/>
                </a:tc>
                <a:tc hMerge="1" vMerge="1">
                  <a:txBody>
                    <a:bodyPr/>
                    <a:lstStyle/>
                    <a:p>
                      <a:endParaRPr lang="fr-FR"/>
                    </a:p>
                  </a:txBody>
                  <a:tcPr/>
                </a:tc>
                <a:tc>
                  <a:txBody>
                    <a:bodyPr/>
                    <a:lstStyle/>
                    <a:p>
                      <a:pPr algn="ctr" rtl="1"/>
                      <a:r>
                        <a:rPr lang="fr-FR" sz="2000" b="1" dirty="0">
                          <a:solidFill>
                            <a:srgbClr val="FF0000"/>
                          </a:solidFill>
                          <a:latin typeface="Times New Roman" panose="02020603050405020304" pitchFamily="18" charset="0"/>
                          <a:cs typeface="+mj-cs"/>
                        </a:rPr>
                        <a:t>A</a:t>
                      </a:r>
                      <a:r>
                        <a:rPr lang="fr-FR" sz="2000" b="1" dirty="0">
                          <a:solidFill>
                            <a:srgbClr val="0000FF"/>
                          </a:solidFill>
                          <a:latin typeface="Times New Roman" panose="02020603050405020304" pitchFamily="18" charset="0"/>
                          <a:cs typeface="+mj-cs"/>
                        </a:rPr>
                        <a:t>B</a:t>
                      </a:r>
                    </a:p>
                  </a:txBody>
                  <a:tcPr>
                    <a:solidFill>
                      <a:schemeClr val="bg1"/>
                    </a:solidFill>
                  </a:tcPr>
                </a:tc>
                <a:tc>
                  <a:txBody>
                    <a:bodyPr/>
                    <a:lstStyle/>
                    <a:p>
                      <a:pPr algn="ctr" rtl="1"/>
                      <a:r>
                        <a:rPr lang="fr-FR" sz="2000" b="1" dirty="0">
                          <a:solidFill>
                            <a:srgbClr val="0000FF"/>
                          </a:solidFill>
                          <a:latin typeface="Times New Roman" panose="02020603050405020304" pitchFamily="18" charset="0"/>
                          <a:cs typeface="+mj-cs"/>
                        </a:rPr>
                        <a:t>B</a:t>
                      </a:r>
                    </a:p>
                  </a:txBody>
                  <a:tcPr>
                    <a:solidFill>
                      <a:schemeClr val="bg1"/>
                    </a:solidFill>
                  </a:tcPr>
                </a:tc>
                <a:tc>
                  <a:txBody>
                    <a:bodyPr/>
                    <a:lstStyle/>
                    <a:p>
                      <a:pPr algn="ctr" rtl="1"/>
                      <a:r>
                        <a:rPr lang="fr-FR" sz="2000" b="1" dirty="0">
                          <a:solidFill>
                            <a:srgbClr val="FF0000"/>
                          </a:solidFill>
                          <a:latin typeface="Times New Roman" panose="02020603050405020304" pitchFamily="18" charset="0"/>
                          <a:cs typeface="+mj-cs"/>
                        </a:rPr>
                        <a:t>A</a:t>
                      </a: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Times New Roman" panose="02020603050405020304" pitchFamily="18" charset="0"/>
                          <a:ea typeface="+mn-ea"/>
                          <a:cs typeface="+mn-cs"/>
                        </a:rPr>
                        <a:t>O</a:t>
                      </a:r>
                      <a:r>
                        <a:rPr lang="ar-DZ" sz="2000" b="1" kern="1200" dirty="0">
                          <a:solidFill>
                            <a:schemeClr val="tx1"/>
                          </a:solidFill>
                          <a:latin typeface="+mn-lt"/>
                          <a:ea typeface="+mn-ea"/>
                          <a:cs typeface="+mn-cs"/>
                        </a:rPr>
                        <a:t>(لا توجد)</a:t>
                      </a:r>
                      <a:endParaRPr lang="fr-FR"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45372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b="1" dirty="0">
                          <a:cs typeface="+mj-cs"/>
                        </a:rPr>
                        <a:t> زمرة </a:t>
                      </a:r>
                      <a:r>
                        <a:rPr lang="fr-FR" sz="2400" b="1" kern="1200" dirty="0">
                          <a:solidFill>
                            <a:schemeClr val="tx1"/>
                          </a:solidFill>
                          <a:latin typeface="Times New Roman" panose="02020603050405020304" pitchFamily="18" charset="0"/>
                          <a:ea typeface="+mn-ea"/>
                          <a:cs typeface="+mn-cs"/>
                        </a:rPr>
                        <a:t>O</a:t>
                      </a:r>
                      <a:endParaRPr lang="fr-FR" sz="2400" b="1" dirty="0">
                        <a:latin typeface="Times New Roman" panose="02020603050405020304" pitchFamily="18" charset="0"/>
                        <a:cs typeface="+mj-cs"/>
                      </a:endParaRP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latin typeface="+mn-lt"/>
                          <a:ea typeface="+mn-ea"/>
                          <a:cs typeface="+mj-cs"/>
                        </a:rPr>
                        <a:t>أجسام</a:t>
                      </a:r>
                      <a:r>
                        <a:rPr lang="ar-DZ" sz="2000" b="1" kern="1200" baseline="0" dirty="0">
                          <a:solidFill>
                            <a:schemeClr val="tx1"/>
                          </a:solidFill>
                          <a:latin typeface="+mn-lt"/>
                          <a:ea typeface="+mn-ea"/>
                          <a:cs typeface="+mj-cs"/>
                        </a:rPr>
                        <a:t> مضادة  </a:t>
                      </a:r>
                      <a:r>
                        <a:rPr lang="fr-FR" sz="2000" b="1" kern="1200" dirty="0">
                          <a:solidFill>
                            <a:schemeClr val="tx1"/>
                          </a:solidFill>
                          <a:latin typeface="Times New Roman" panose="02020603050405020304" pitchFamily="18" charset="0"/>
                          <a:ea typeface="+mn-ea"/>
                          <a:cs typeface="+mn-cs"/>
                        </a:rPr>
                        <a:t>AB</a:t>
                      </a:r>
                    </a:p>
                  </a:txBody>
                  <a:tcPr>
                    <a:solidFill>
                      <a:schemeClr val="bg1"/>
                    </a:solidFill>
                  </a:tcPr>
                </a:tc>
                <a:tc>
                  <a:txBody>
                    <a:bodyPr/>
                    <a:lstStyle/>
                    <a:p>
                      <a:endParaRPr lang="fr-FR" dirty="0"/>
                    </a:p>
                  </a:txBody>
                  <a:tcPr>
                    <a:solidFill>
                      <a:schemeClr val="bg1"/>
                    </a:solidFill>
                  </a:tcPr>
                </a:tc>
                <a:tc>
                  <a:txBody>
                    <a:bodyPr/>
                    <a:lstStyle/>
                    <a:p>
                      <a:endParaRPr lang="fr-FR"/>
                    </a:p>
                  </a:txBody>
                  <a:tcPr>
                    <a:solidFill>
                      <a:schemeClr val="bg1"/>
                    </a:solidFill>
                  </a:tcPr>
                </a:tc>
                <a:tc>
                  <a:txBody>
                    <a:bodyPr/>
                    <a:lstStyle/>
                    <a:p>
                      <a:pPr algn="ctr" rtl="1"/>
                      <a:endParaRPr lang="fr-FR" sz="2000" b="1" dirty="0">
                        <a:solidFill>
                          <a:srgbClr val="FF0000"/>
                        </a:solidFill>
                        <a:cs typeface="+mj-cs"/>
                      </a:endParaRPr>
                    </a:p>
                  </a:txBody>
                  <a:tcPr>
                    <a:solidFill>
                      <a:schemeClr val="bg1"/>
                    </a:solidFill>
                  </a:tcPr>
                </a:tc>
                <a:tc>
                  <a:txBody>
                    <a:bodyPr/>
                    <a:lstStyle/>
                    <a:p>
                      <a:pPr algn="ctr" rtl="1"/>
                      <a:endParaRPr lang="fr-FR" sz="2000" b="1" dirty="0">
                        <a:cs typeface="+mj-cs"/>
                      </a:endParaRPr>
                    </a:p>
                  </a:txBody>
                  <a:tcPr>
                    <a:solidFill>
                      <a:schemeClr val="bg1"/>
                    </a:solidFill>
                  </a:tcPr>
                </a:tc>
                <a:extLst>
                  <a:ext uri="{0D108BD9-81ED-4DB2-BD59-A6C34878D82A}">
                    <a16:rowId xmlns:a16="http://schemas.microsoft.com/office/drawing/2014/main" val="10002"/>
                  </a:ext>
                </a:extLst>
              </a:tr>
              <a:tr h="35656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b="1" kern="1200" dirty="0">
                          <a:solidFill>
                            <a:schemeClr val="tx1"/>
                          </a:solidFill>
                          <a:latin typeface="+mn-lt"/>
                          <a:ea typeface="+mn-ea"/>
                          <a:cs typeface="+mn-cs"/>
                        </a:rPr>
                        <a:t>زمرة </a:t>
                      </a:r>
                      <a:r>
                        <a:rPr lang="fr-FR" sz="2400" b="1" kern="1200" dirty="0">
                          <a:solidFill>
                            <a:schemeClr val="tx1"/>
                          </a:solidFill>
                          <a:latin typeface="Times New Roman" panose="02020603050405020304" pitchFamily="18" charset="0"/>
                          <a:ea typeface="+mn-ea"/>
                          <a:cs typeface="+mn-cs"/>
                        </a:rPr>
                        <a:t>A</a:t>
                      </a: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latin typeface="+mn-lt"/>
                          <a:ea typeface="+mn-ea"/>
                          <a:cs typeface="+mj-cs"/>
                        </a:rPr>
                        <a:t>أجسام</a:t>
                      </a:r>
                      <a:r>
                        <a:rPr lang="ar-DZ" sz="2000" b="1" kern="1200" baseline="0" dirty="0">
                          <a:solidFill>
                            <a:schemeClr val="tx1"/>
                          </a:solidFill>
                          <a:latin typeface="+mn-lt"/>
                          <a:ea typeface="+mn-ea"/>
                          <a:cs typeface="+mj-cs"/>
                        </a:rPr>
                        <a:t> مضادة </a:t>
                      </a:r>
                      <a:r>
                        <a:rPr lang="fr-FR" sz="2000" b="1" kern="1200" dirty="0">
                          <a:solidFill>
                            <a:schemeClr val="tx1"/>
                          </a:solidFill>
                          <a:latin typeface="Times New Roman" panose="02020603050405020304" pitchFamily="18" charset="0"/>
                          <a:ea typeface="+mn-ea"/>
                          <a:cs typeface="+mn-cs"/>
                        </a:rPr>
                        <a:t>B</a:t>
                      </a:r>
                      <a:r>
                        <a:rPr lang="ar-DZ" sz="2000" b="1" kern="1200" baseline="0" dirty="0">
                          <a:solidFill>
                            <a:schemeClr val="tx1"/>
                          </a:solidFill>
                          <a:latin typeface="+mn-lt"/>
                          <a:ea typeface="+mn-ea"/>
                          <a:cs typeface="+mj-cs"/>
                        </a:rPr>
                        <a:t> </a:t>
                      </a:r>
                      <a:endParaRPr lang="fr-FR" sz="2000" b="1" kern="1200" dirty="0">
                        <a:solidFill>
                          <a:schemeClr val="tx1"/>
                        </a:solidFill>
                        <a:latin typeface="Times New Roman" panose="02020603050405020304" pitchFamily="18" charset="0"/>
                        <a:ea typeface="+mn-ea"/>
                        <a:cs typeface="+mj-cs"/>
                      </a:endParaRPr>
                    </a:p>
                  </a:txBody>
                  <a:tcPr>
                    <a:solidFill>
                      <a:schemeClr val="bg1"/>
                    </a:solidFill>
                  </a:tcPr>
                </a:tc>
                <a:tc>
                  <a:txBody>
                    <a:bodyPr/>
                    <a:lstStyle/>
                    <a:p>
                      <a:endParaRPr lang="fr-FR"/>
                    </a:p>
                  </a:txBody>
                  <a:tcPr>
                    <a:solidFill>
                      <a:schemeClr val="bg1"/>
                    </a:solidFill>
                  </a:tcPr>
                </a:tc>
                <a:tc>
                  <a:txBody>
                    <a:bodyPr/>
                    <a:lstStyle/>
                    <a:p>
                      <a:endParaRPr lang="fr-FR" dirty="0"/>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r-FR" sz="2000" b="1" dirty="0">
                        <a:cs typeface="+mj-cs"/>
                      </a:endParaRPr>
                    </a:p>
                  </a:txBody>
                  <a:tcPr>
                    <a:solidFill>
                      <a:schemeClr val="bg1"/>
                    </a:solidFill>
                  </a:tcPr>
                </a:tc>
                <a:tc>
                  <a:txBody>
                    <a:bodyPr/>
                    <a:lstStyle/>
                    <a:p>
                      <a:endParaRPr lang="fr-FR" dirty="0"/>
                    </a:p>
                  </a:txBody>
                  <a:tcPr>
                    <a:solidFill>
                      <a:schemeClr val="bg1"/>
                    </a:solidFill>
                  </a:tcPr>
                </a:tc>
                <a:extLst>
                  <a:ext uri="{0D108BD9-81ED-4DB2-BD59-A6C34878D82A}">
                    <a16:rowId xmlns:a16="http://schemas.microsoft.com/office/drawing/2014/main" val="10003"/>
                  </a:ext>
                </a:extLst>
              </a:tr>
              <a:tr h="40341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b="1" kern="1200" dirty="0">
                          <a:solidFill>
                            <a:schemeClr val="tx1"/>
                          </a:solidFill>
                          <a:latin typeface="+mn-lt"/>
                          <a:ea typeface="+mn-ea"/>
                          <a:cs typeface="+mn-cs"/>
                        </a:rPr>
                        <a:t>زمرة </a:t>
                      </a:r>
                      <a:r>
                        <a:rPr lang="fr-FR" sz="2400" b="1" kern="1200" dirty="0">
                          <a:solidFill>
                            <a:schemeClr val="tx1"/>
                          </a:solidFill>
                          <a:latin typeface="Times New Roman" panose="02020603050405020304" pitchFamily="18" charset="0"/>
                          <a:ea typeface="+mn-ea"/>
                          <a:cs typeface="+mn-cs"/>
                        </a:rPr>
                        <a:t>B</a:t>
                      </a:r>
                    </a:p>
                  </a:txBody>
                  <a:tcPr>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prstClr val="black"/>
                          </a:solidFill>
                          <a:effectLst/>
                          <a:uLnTx/>
                          <a:uFillTx/>
                          <a:latin typeface="+mn-lt"/>
                          <a:cs typeface="+mj-cs"/>
                        </a:rPr>
                        <a:t>أجسام مضادة </a:t>
                      </a: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a:t>
                      </a:r>
                      <a:r>
                        <a:rPr kumimoji="0" lang="ar-DZ" sz="2000" b="1" i="0" u="none" strike="noStrike" kern="1200" cap="none" spc="0" normalizeH="0" baseline="0" noProof="0" dirty="0">
                          <a:ln>
                            <a:noFill/>
                          </a:ln>
                          <a:solidFill>
                            <a:prstClr val="black"/>
                          </a:solidFill>
                          <a:effectLst/>
                          <a:uLnTx/>
                          <a:uFillTx/>
                          <a:latin typeface="+mn-lt"/>
                          <a:cs typeface="+mj-cs"/>
                        </a:rPr>
                        <a:t> </a:t>
                      </a:r>
                      <a:endPar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cs typeface="+mj-cs"/>
                      </a:endParaRPr>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r-FR" sz="2000" b="1" dirty="0">
                        <a:solidFill>
                          <a:srgbClr val="FF0000"/>
                        </a:solidFill>
                        <a:cs typeface="+mj-cs"/>
                      </a:endParaRPr>
                    </a:p>
                  </a:txBody>
                  <a:tcPr>
                    <a:solidFill>
                      <a:schemeClr val="bg1"/>
                    </a:solidFill>
                  </a:tcPr>
                </a:tc>
                <a:tc>
                  <a:txBody>
                    <a:bodyPr/>
                    <a:lstStyle/>
                    <a:p>
                      <a:endParaRPr lang="fr-FR" dirty="0"/>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r-FR" sz="2000" b="1" dirty="0">
                        <a:solidFill>
                          <a:srgbClr val="FF0000"/>
                        </a:solidFill>
                        <a:cs typeface="+mj-cs"/>
                      </a:endParaRPr>
                    </a:p>
                  </a:txBody>
                  <a:tcPr>
                    <a:solidFill>
                      <a:schemeClr val="bg1"/>
                    </a:solidFill>
                  </a:tcPr>
                </a:tc>
                <a:tc>
                  <a:txBody>
                    <a:bodyPr/>
                    <a:lstStyle/>
                    <a:p>
                      <a:endParaRPr lang="fr-FR"/>
                    </a:p>
                  </a:txBody>
                  <a:tcPr>
                    <a:solidFill>
                      <a:schemeClr val="bg1"/>
                    </a:solidFill>
                  </a:tcPr>
                </a:tc>
                <a:extLst>
                  <a:ext uri="{0D108BD9-81ED-4DB2-BD59-A6C34878D82A}">
                    <a16:rowId xmlns:a16="http://schemas.microsoft.com/office/drawing/2014/main" val="10004"/>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latin typeface="+mn-lt"/>
                          <a:ea typeface="+mn-ea"/>
                          <a:cs typeface="+mn-cs"/>
                        </a:rPr>
                        <a:t>زمرة </a:t>
                      </a:r>
                      <a:r>
                        <a:rPr lang="fr-FR" sz="2000" b="1" kern="1200" dirty="0">
                          <a:solidFill>
                            <a:schemeClr val="tx1"/>
                          </a:solidFill>
                          <a:latin typeface="Times New Roman" panose="02020603050405020304" pitchFamily="18" charset="0"/>
                          <a:ea typeface="+mn-ea"/>
                          <a:cs typeface="+mn-cs"/>
                        </a:rPr>
                        <a:t>AB</a:t>
                      </a:r>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kern="1200" dirty="0">
                          <a:solidFill>
                            <a:schemeClr val="tx1"/>
                          </a:solidFill>
                          <a:latin typeface="+mn-lt"/>
                          <a:ea typeface="+mn-ea"/>
                          <a:cs typeface="+mn-cs"/>
                        </a:rPr>
                        <a:t>لا</a:t>
                      </a:r>
                      <a:r>
                        <a:rPr lang="ar-DZ" sz="1800" b="1" kern="1200" baseline="0" dirty="0">
                          <a:solidFill>
                            <a:schemeClr val="tx1"/>
                          </a:solidFill>
                          <a:latin typeface="+mn-lt"/>
                          <a:ea typeface="+mn-ea"/>
                          <a:cs typeface="+mn-cs"/>
                        </a:rPr>
                        <a:t> توجد</a:t>
                      </a:r>
                      <a:endParaRPr lang="fr-FR" sz="1800" b="1" kern="1200" dirty="0">
                        <a:solidFill>
                          <a:schemeClr val="tx1"/>
                        </a:solidFill>
                        <a:latin typeface="+mn-lt"/>
                        <a:ea typeface="+mn-ea"/>
                        <a:cs typeface="+mn-cs"/>
                      </a:endParaRPr>
                    </a:p>
                  </a:txBody>
                  <a:tcPr>
                    <a:solidFill>
                      <a:schemeClr val="bg1"/>
                    </a:solidFill>
                  </a:tcPr>
                </a:tc>
                <a:tc>
                  <a:txBody>
                    <a:bodyPr/>
                    <a:lstStyle/>
                    <a:p>
                      <a:pPr algn="ctr" rtl="1"/>
                      <a:endParaRPr lang="fr-FR" sz="2000" b="1" dirty="0">
                        <a:cs typeface="+mj-cs"/>
                      </a:endParaRPr>
                    </a:p>
                  </a:txBody>
                  <a:tcPr>
                    <a:solidFill>
                      <a:schemeClr val="bg1"/>
                    </a:solidFill>
                  </a:tcPr>
                </a:tc>
                <a:tc>
                  <a:txBody>
                    <a:bodyPr/>
                    <a:lstStyle/>
                    <a:p>
                      <a:endParaRPr lang="fr-FR" dirty="0"/>
                    </a:p>
                  </a:txBody>
                  <a:tcPr>
                    <a:solidFill>
                      <a:schemeClr val="bg1"/>
                    </a:solidFill>
                  </a:tcPr>
                </a:tc>
                <a:tc>
                  <a:txBody>
                    <a:bodyPr/>
                    <a:lstStyle/>
                    <a:p>
                      <a:pPr algn="ctr" rtl="1"/>
                      <a:endParaRPr lang="fr-FR" sz="2000" b="1" dirty="0">
                        <a:cs typeface="+mj-cs"/>
                      </a:endParaRPr>
                    </a:p>
                  </a:txBody>
                  <a:tcPr>
                    <a:solidFill>
                      <a:schemeClr val="bg1"/>
                    </a:solidFill>
                  </a:tcPr>
                </a:tc>
                <a:tc>
                  <a:txBody>
                    <a:bodyPr/>
                    <a:lstStyle/>
                    <a:p>
                      <a:endParaRPr lang="fr-FR" dirty="0"/>
                    </a:p>
                  </a:txBody>
                  <a:tcPr>
                    <a:solidFill>
                      <a:schemeClr val="bg1"/>
                    </a:solidFill>
                  </a:tcPr>
                </a:tc>
                <a:extLst>
                  <a:ext uri="{0D108BD9-81ED-4DB2-BD59-A6C34878D82A}">
                    <a16:rowId xmlns:a16="http://schemas.microsoft.com/office/drawing/2014/main" val="10005"/>
                  </a:ext>
                </a:extLst>
              </a:tr>
            </a:tbl>
          </a:graphicData>
        </a:graphic>
      </p:graphicFrame>
      <p:sp>
        <p:nvSpPr>
          <p:cNvPr id="6" name="Espace réservé du contenu 2"/>
          <p:cNvSpPr txBox="1">
            <a:spLocks/>
          </p:cNvSpPr>
          <p:nvPr/>
        </p:nvSpPr>
        <p:spPr>
          <a:xfrm>
            <a:off x="3238480" y="1857365"/>
            <a:ext cx="7266538" cy="1015633"/>
          </a:xfrm>
          <a:prstGeom prst="rect">
            <a:avLst/>
          </a:prstGeom>
          <a:ln/>
        </p:spPr>
        <p:style>
          <a:lnRef idx="2">
            <a:schemeClr val="accent6"/>
          </a:lnRef>
          <a:fillRef idx="1">
            <a:schemeClr val="lt1"/>
          </a:fillRef>
          <a:effectRef idx="0">
            <a:schemeClr val="accent6"/>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DZ" sz="2500" b="1" dirty="0">
                <a:latin typeface="Tahoma" pitchFamily="34" charset="0"/>
                <a:cs typeface="+mj-cs"/>
              </a:rPr>
              <a:t>* اعتمادا على </a:t>
            </a:r>
            <a:r>
              <a:rPr lang="ar-DZ" sz="2500" b="1" dirty="0" err="1">
                <a:latin typeface="Tahoma" pitchFamily="34" charset="0"/>
                <a:cs typeface="+mj-cs"/>
              </a:rPr>
              <a:t>مكتسباتك</a:t>
            </a:r>
            <a:r>
              <a:rPr lang="ar-DZ" sz="2500" b="1" dirty="0">
                <a:latin typeface="Tahoma" pitchFamily="34" charset="0"/>
                <a:cs typeface="+mj-cs"/>
              </a:rPr>
              <a:t>  والصور السابقة  والنص .</a:t>
            </a:r>
          </a:p>
          <a:p>
            <a:pPr algn="r" rtl="1">
              <a:buNone/>
            </a:pPr>
            <a:r>
              <a:rPr lang="ar-DZ" sz="2500" b="1" dirty="0">
                <a:latin typeface="Tahoma" pitchFamily="34" charset="0"/>
                <a:ea typeface="Calibri" panose="020F0502020204030204" pitchFamily="34" charset="0"/>
                <a:cs typeface="+mj-cs"/>
              </a:rPr>
              <a:t>1</a:t>
            </a:r>
            <a:r>
              <a:rPr lang="ar-DZ" sz="2500" b="1" dirty="0">
                <a:latin typeface="Calibri" panose="020F0502020204030204" pitchFamily="34" charset="0"/>
                <a:ea typeface="Calibri" panose="020F0502020204030204" pitchFamily="34" charset="0"/>
              </a:rPr>
              <a:t> -  أملأ فراغات الجدول بكلمة </a:t>
            </a:r>
            <a:r>
              <a:rPr lang="ar-DZ" sz="2500" b="1" dirty="0">
                <a:solidFill>
                  <a:srgbClr val="FF0000"/>
                </a:solidFill>
                <a:latin typeface="Calibri" panose="020F0502020204030204" pitchFamily="34" charset="0"/>
                <a:ea typeface="Calibri" panose="020F0502020204030204" pitchFamily="34" charset="0"/>
              </a:rPr>
              <a:t>توافق</a:t>
            </a:r>
            <a:r>
              <a:rPr lang="ar-DZ" sz="2500" b="1" dirty="0">
                <a:latin typeface="Calibri" panose="020F0502020204030204" pitchFamily="34" charset="0"/>
                <a:ea typeface="Calibri" panose="020F0502020204030204" pitchFamily="34" charset="0"/>
              </a:rPr>
              <a:t> أو </a:t>
            </a:r>
            <a:r>
              <a:rPr lang="ar-DZ" sz="2500" b="1" dirty="0">
                <a:solidFill>
                  <a:srgbClr val="FF0000"/>
                </a:solidFill>
                <a:latin typeface="Calibri" panose="020F0502020204030204" pitchFamily="34" charset="0"/>
                <a:ea typeface="Calibri" panose="020F0502020204030204" pitchFamily="34" charset="0"/>
              </a:rPr>
              <a:t>تراص</a:t>
            </a:r>
            <a:r>
              <a:rPr lang="ar-DZ" sz="2500" b="1" dirty="0">
                <a:latin typeface="Calibri" panose="020F0502020204030204" pitchFamily="34" charset="0"/>
                <a:ea typeface="Calibri" panose="020F0502020204030204" pitchFamily="34" charset="0"/>
              </a:rPr>
              <a:t> (عدم توافق) </a:t>
            </a:r>
            <a:endParaRPr lang="fr-FR" sz="2500" b="1"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524000" y="500043"/>
            <a:ext cx="9144000" cy="1246495"/>
          </a:xfrm>
          <a:prstGeom prst="rect">
            <a:avLst/>
          </a:prstGeom>
          <a:solidFill>
            <a:srgbClr val="FFFF00"/>
          </a:solidFill>
        </p:spPr>
        <p:txBody>
          <a:bodyPr wrap="square">
            <a:spAutoFit/>
          </a:bodyPr>
          <a:lstStyle/>
          <a:p>
            <a:pPr algn="r" rtl="1"/>
            <a:r>
              <a:rPr lang="ar-DZ" sz="2500" b="1" dirty="0">
                <a:latin typeface="Tahoma" pitchFamily="34" charset="0"/>
                <a:ea typeface="Times New Roman" pitchFamily="18" charset="0"/>
                <a:cs typeface="+mj-cs"/>
              </a:rPr>
              <a:t>عند نقل الدم يجب أن تتوافق  زمرة دم المتبرع مع زمرة دم الشخص المستلم حتى لا يحدث </a:t>
            </a:r>
            <a:r>
              <a:rPr lang="ar-DZ" sz="2500" b="1" dirty="0">
                <a:solidFill>
                  <a:srgbClr val="FF0000"/>
                </a:solidFill>
                <a:latin typeface="Tahoma" pitchFamily="34" charset="0"/>
                <a:ea typeface="Times New Roman" pitchFamily="18" charset="0"/>
                <a:cs typeface="+mj-cs"/>
              </a:rPr>
              <a:t>تراص </a:t>
            </a:r>
            <a:r>
              <a:rPr lang="ar-DZ" sz="2500" b="1" dirty="0">
                <a:latin typeface="Tahoma" pitchFamily="34" charset="0"/>
                <a:ea typeface="Times New Roman" pitchFamily="18" charset="0"/>
                <a:cs typeface="+mj-cs"/>
              </a:rPr>
              <a:t>الكريات الدموية الحمراء  في دم المستلم مما يؤدي إلى انسداد الأوعية الدموية و قد يموت المستلم .</a:t>
            </a:r>
          </a:p>
        </p:txBody>
      </p:sp>
      <p:sp>
        <p:nvSpPr>
          <p:cNvPr id="9" name="Espace réservé du contenu 2"/>
          <p:cNvSpPr txBox="1">
            <a:spLocks/>
          </p:cNvSpPr>
          <p:nvPr/>
        </p:nvSpPr>
        <p:spPr>
          <a:xfrm>
            <a:off x="2166910" y="5929330"/>
            <a:ext cx="8338108" cy="419104"/>
          </a:xfrm>
          <a:prstGeom prst="rect">
            <a:avLst/>
          </a:prstGeom>
          <a:solidFill>
            <a:srgbClr val="00FFFF"/>
          </a:solidFill>
          <a:ln>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None/>
            </a:pPr>
            <a:r>
              <a:rPr lang="ar-DZ" sz="2500" b="1" dirty="0">
                <a:latin typeface="Tahoma" pitchFamily="34" charset="0"/>
                <a:cs typeface="+mj-cs"/>
              </a:rPr>
              <a:t>2- اذكر القاعدة الواجب مراعاتها أثناء نقل الدم من شخص إلى أخر ؟</a:t>
            </a:r>
            <a:endParaRPr lang="fr-FR" sz="2500" b="1" dirty="0">
              <a:latin typeface="Tahoma" pitchFamily="34" charset="0"/>
              <a:cs typeface="+mj-cs"/>
            </a:endParaRPr>
          </a:p>
        </p:txBody>
      </p:sp>
      <p:sp>
        <p:nvSpPr>
          <p:cNvPr id="18" name="ZoneTexte 17"/>
          <p:cNvSpPr txBox="1"/>
          <p:nvPr/>
        </p:nvSpPr>
        <p:spPr>
          <a:xfrm>
            <a:off x="9310678" y="4071942"/>
            <a:ext cx="1357322" cy="369332"/>
          </a:xfrm>
          <a:prstGeom prst="rect">
            <a:avLst/>
          </a:prstGeom>
          <a:noFill/>
        </p:spPr>
        <p:txBody>
          <a:bodyPr wrap="square" rtlCol="0">
            <a:spAutoFit/>
          </a:bodyPr>
          <a:lstStyle/>
          <a:p>
            <a:pPr algn="ctr" rtl="1"/>
            <a:r>
              <a:rPr lang="ar-DZ" b="1" dirty="0"/>
              <a:t>توافــق</a:t>
            </a:r>
            <a:endParaRPr lang="fr-FR" b="1" dirty="0"/>
          </a:p>
        </p:txBody>
      </p:sp>
      <p:sp>
        <p:nvSpPr>
          <p:cNvPr id="19" name="Rectangle 18"/>
          <p:cNvSpPr/>
          <p:nvPr/>
        </p:nvSpPr>
        <p:spPr>
          <a:xfrm>
            <a:off x="9665063" y="4500570"/>
            <a:ext cx="705642" cy="369332"/>
          </a:xfrm>
          <a:prstGeom prst="rect">
            <a:avLst/>
          </a:prstGeom>
        </p:spPr>
        <p:txBody>
          <a:bodyPr wrap="none">
            <a:spAutoFit/>
          </a:bodyPr>
          <a:lstStyle/>
          <a:p>
            <a:pPr algn="ctr" rtl="1"/>
            <a:r>
              <a:rPr lang="ar-DZ" b="1" dirty="0"/>
              <a:t>توافــق</a:t>
            </a:r>
            <a:endParaRPr lang="fr-FR" b="1" dirty="0"/>
          </a:p>
        </p:txBody>
      </p:sp>
      <p:sp>
        <p:nvSpPr>
          <p:cNvPr id="24" name="Rectangle 23"/>
          <p:cNvSpPr/>
          <p:nvPr/>
        </p:nvSpPr>
        <p:spPr>
          <a:xfrm>
            <a:off x="9724926" y="5357826"/>
            <a:ext cx="705642" cy="369332"/>
          </a:xfrm>
          <a:prstGeom prst="rect">
            <a:avLst/>
          </a:prstGeom>
        </p:spPr>
        <p:txBody>
          <a:bodyPr wrap="none">
            <a:spAutoFit/>
          </a:bodyPr>
          <a:lstStyle/>
          <a:p>
            <a:pPr algn="ctr" rtl="1"/>
            <a:r>
              <a:rPr lang="ar-DZ" b="1" dirty="0"/>
              <a:t>توافــق</a:t>
            </a:r>
            <a:endParaRPr lang="fr-FR" b="1" dirty="0"/>
          </a:p>
        </p:txBody>
      </p:sp>
      <p:sp>
        <p:nvSpPr>
          <p:cNvPr id="25" name="Rectangle 24"/>
          <p:cNvSpPr/>
          <p:nvPr/>
        </p:nvSpPr>
        <p:spPr>
          <a:xfrm>
            <a:off x="9667900" y="4929198"/>
            <a:ext cx="705642" cy="369332"/>
          </a:xfrm>
          <a:prstGeom prst="rect">
            <a:avLst/>
          </a:prstGeom>
        </p:spPr>
        <p:txBody>
          <a:bodyPr wrap="none">
            <a:spAutoFit/>
          </a:bodyPr>
          <a:lstStyle/>
          <a:p>
            <a:pPr algn="ctr" rtl="1"/>
            <a:r>
              <a:rPr lang="ar-DZ" b="1" dirty="0"/>
              <a:t>توافــق</a:t>
            </a:r>
            <a:endParaRPr lang="fr-FR" b="1" dirty="0"/>
          </a:p>
        </p:txBody>
      </p:sp>
      <p:cxnSp>
        <p:nvCxnSpPr>
          <p:cNvPr id="28" name="Connecteur en arc 27"/>
          <p:cNvCxnSpPr/>
          <p:nvPr/>
        </p:nvCxnSpPr>
        <p:spPr>
          <a:xfrm rot="10800000" flipV="1">
            <a:off x="4452927" y="3357561"/>
            <a:ext cx="1071570" cy="357190"/>
          </a:xfrm>
          <a:prstGeom prst="curved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331A24FB-676D-444D-8BB9-5406B9E2080C}"/>
              </a:ext>
            </a:extLst>
          </p:cNvPr>
          <p:cNvSpPr>
            <a:spLocks noGrp="1"/>
          </p:cNvSpPr>
          <p:nvPr>
            <p:ph type="ftr" sz="quarter" idx="11"/>
          </p:nvPr>
        </p:nvSpPr>
        <p:spPr>
          <a:xfrm>
            <a:off x="486071" y="6488488"/>
            <a:ext cx="6672887" cy="365125"/>
          </a:xfrm>
        </p:spPr>
        <p:txBody>
          <a:bodyPr/>
          <a:lstStyle/>
          <a:p>
            <a:r>
              <a:rPr lang="ar-DZ"/>
              <a:t>طرفاية وسيلة- عبان رمضان-</a:t>
            </a:r>
            <a:endParaRPr lang="en-U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09948 -0.00509 L -0.05972 -0.00509 " pathEditMode="relative" rAng="0" ptsTypes="AA">
                                      <p:cBhvr>
                                        <p:cTn id="27" dur="2000" fill="hold"/>
                                        <p:tgtEl>
                                          <p:spTgt spid="28"/>
                                        </p:tgtEl>
                                        <p:attrNameLst>
                                          <p:attrName>ppt_x</p:attrName>
                                          <p:attrName>ppt_y</p:attrName>
                                        </p:attrNameLst>
                                      </p:cBhvr>
                                      <p:rCtr x="-80" y="0"/>
                                    </p:animMotion>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4)">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heckerboard(across)">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9" grpId="0" animBg="1"/>
      <p:bldP spid="18" grpId="0"/>
      <p:bldP spid="19"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913775" y="618518"/>
            <a:ext cx="10364451" cy="1114946"/>
          </a:xfrm>
        </p:spPr>
        <p:txBody>
          <a:bodyPr>
            <a:normAutofit/>
          </a:bodyPr>
          <a:lstStyle/>
          <a:p>
            <a:r>
              <a:rPr lang="ar-SA" b="1" dirty="0" err="1"/>
              <a:t>الوضعيةالتعلمية</a:t>
            </a:r>
            <a:r>
              <a:rPr lang="ar-SA" b="1" dirty="0"/>
              <a:t> للمورد المعرفي</a:t>
            </a:r>
            <a:endParaRPr kumimoji="1" lang="ja-JP" altLang="en-US" dirty="0">
              <a:solidFill>
                <a:schemeClr val="accent2">
                  <a:lumMod val="60000"/>
                  <a:lumOff val="40000"/>
                </a:schemeClr>
              </a:solidFill>
              <a:latin typeface="Hacen Tunisia" panose="02000000000000000000" pitchFamily="2" charset="-78"/>
              <a:cs typeface="Hacen Tunisia" panose="02000000000000000000" pitchFamily="2" charset="-78"/>
            </a:endParaRPr>
          </a:p>
        </p:txBody>
      </p:sp>
      <p:sp>
        <p:nvSpPr>
          <p:cNvPr id="15" name="Rectangle à coins arrondis 14"/>
          <p:cNvSpPr/>
          <p:nvPr/>
        </p:nvSpPr>
        <p:spPr>
          <a:xfrm>
            <a:off x="887421" y="1733464"/>
            <a:ext cx="10417157" cy="1632180"/>
          </a:xfrm>
          <a:prstGeom prst="roundRect">
            <a:avLst/>
          </a:prstGeom>
          <a:solidFill>
            <a:srgbClr val="BBFF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667" dirty="0">
                <a:latin typeface="Hacen Tunisia Bold" panose="02000000000000000000" pitchFamily="2" charset="-78"/>
                <a:cs typeface="Hacen Tunisia Bold" panose="02000000000000000000" pitchFamily="2" charset="-78"/>
              </a:rPr>
              <a:t>◄</a:t>
            </a:r>
            <a:r>
              <a:rPr lang="ar-DZ" sz="2667" dirty="0">
                <a:solidFill>
                  <a:schemeClr val="tx2">
                    <a:lumMod val="50000"/>
                  </a:schemeClr>
                </a:solidFill>
                <a:latin typeface="Hacen Tunisia Bold" panose="02000000000000000000" pitchFamily="2" charset="-78"/>
                <a:cs typeface="Hacen Tunisia Bold" panose="02000000000000000000" pitchFamily="2" charset="-78"/>
              </a:rPr>
              <a:t>خلال حوادث المرور او في بعض الحالات المرضية يتم نقل الدم من شخص لآخر و حتى الطعوم كذلك. اصيب هشام وسليم بحادث مرور افقدهما الكثير من الدم نقلا على جناح السرعة لأقرب مستشفى حيث زودا على عجل بكمية من الدم توفي هشام اما سليم فبقي حيا</a:t>
            </a:r>
            <a:endParaRPr lang="fr-FR" sz="2667" dirty="0">
              <a:solidFill>
                <a:schemeClr val="tx2">
                  <a:lumMod val="50000"/>
                </a:schemeClr>
              </a:solidFill>
              <a:latin typeface="Hacen Tunisia Bold" panose="02000000000000000000" pitchFamily="2" charset="-78"/>
              <a:cs typeface="Hacen Tunisia Bold" panose="02000000000000000000" pitchFamily="2" charset="-78"/>
            </a:endParaRPr>
          </a:p>
        </p:txBody>
      </p:sp>
      <p:sp>
        <p:nvSpPr>
          <p:cNvPr id="58" name="Organigramme : Terminateur 57"/>
          <p:cNvSpPr/>
          <p:nvPr/>
        </p:nvSpPr>
        <p:spPr>
          <a:xfrm>
            <a:off x="9504379" y="3477005"/>
            <a:ext cx="1824203" cy="576064"/>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b="1"/>
              <a:t>الاشكالية</a:t>
            </a:r>
            <a:endParaRPr lang="fr-FR" sz="3200" dirty="0">
              <a:latin typeface="Hacen Tunisia" panose="02000000000000000000" pitchFamily="2" charset="-78"/>
              <a:cs typeface="Hacen Tunisia" panose="02000000000000000000" pitchFamily="2" charset="-78"/>
            </a:endParaRPr>
          </a:p>
        </p:txBody>
      </p:sp>
      <p:cxnSp>
        <p:nvCxnSpPr>
          <p:cNvPr id="60" name="Connecteur en angle 59"/>
          <p:cNvCxnSpPr/>
          <p:nvPr/>
        </p:nvCxnSpPr>
        <p:spPr>
          <a:xfrm rot="5400000">
            <a:off x="10080443" y="4053069"/>
            <a:ext cx="576064" cy="38404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Rectangle à coins arrondis 60"/>
          <p:cNvSpPr/>
          <p:nvPr/>
        </p:nvSpPr>
        <p:spPr>
          <a:xfrm>
            <a:off x="482261" y="4389107"/>
            <a:ext cx="10414272" cy="864096"/>
          </a:xfrm>
          <a:prstGeom prst="roundRect">
            <a:avLst/>
          </a:prstGeom>
          <a:solidFill>
            <a:srgbClr val="BBFF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667" dirty="0">
                <a:solidFill>
                  <a:schemeClr val="tx2">
                    <a:lumMod val="50000"/>
                  </a:schemeClr>
                </a:solidFill>
                <a:latin typeface="Hacen Tunisia Bold" panose="02000000000000000000" pitchFamily="2" charset="-78"/>
                <a:cs typeface="Hacen Tunisia Bold" panose="02000000000000000000" pitchFamily="2" charset="-78"/>
              </a:rPr>
              <a:t>فسر سبب وفاة هشام وبقاء سليم حيا </a:t>
            </a:r>
            <a:endParaRPr lang="fr-FR" sz="2667" dirty="0">
              <a:solidFill>
                <a:schemeClr val="tx2">
                  <a:lumMod val="50000"/>
                </a:schemeClr>
              </a:solidFill>
              <a:latin typeface="Hacen Tunisia Bold" panose="02000000000000000000" pitchFamily="2" charset="-78"/>
              <a:cs typeface="Hacen Tunisia Bold" panose="02000000000000000000" pitchFamily="2" charset="-78"/>
            </a:endParaRPr>
          </a:p>
        </p:txBody>
      </p:sp>
      <p:sp>
        <p:nvSpPr>
          <p:cNvPr id="16" name="Rectangle à coins arrondis 60">
            <a:extLst>
              <a:ext uri="{FF2B5EF4-FFF2-40B4-BE49-F238E27FC236}">
                <a16:creationId xmlns:a16="http://schemas.microsoft.com/office/drawing/2014/main" id="{6175C366-B2FB-4026-B973-574E598543CC}"/>
              </a:ext>
            </a:extLst>
          </p:cNvPr>
          <p:cNvSpPr/>
          <p:nvPr/>
        </p:nvSpPr>
        <p:spPr>
          <a:xfrm>
            <a:off x="481846" y="5556586"/>
            <a:ext cx="10414272" cy="1114944"/>
          </a:xfrm>
          <a:prstGeom prst="roundRect">
            <a:avLst/>
          </a:prstGeom>
          <a:solidFill>
            <a:srgbClr val="BBFF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667">
                <a:solidFill>
                  <a:schemeClr val="tx2">
                    <a:lumMod val="50000"/>
                  </a:schemeClr>
                </a:solidFill>
                <a:latin typeface="Hacen Tunisia Bold" panose="02000000000000000000" pitchFamily="2" charset="-78"/>
                <a:cs typeface="Hacen Tunisia Bold" panose="02000000000000000000" pitchFamily="2" charset="-78"/>
              </a:rPr>
              <a:t>يعود سبب وفاة هشام الى عدم توافق زمرة الشخص المعطي مع فصيلة دمه اما سمير فبقي حيا لحدوث التوافق بين زمرة دمه وزمرة دم المتبرع</a:t>
            </a:r>
            <a:endParaRPr lang="fr-FR" sz="2667" dirty="0">
              <a:solidFill>
                <a:schemeClr val="tx2">
                  <a:lumMod val="50000"/>
                </a:schemeClr>
              </a:solidFill>
              <a:latin typeface="Hacen Tunisia Bold" panose="02000000000000000000" pitchFamily="2" charset="-78"/>
              <a:cs typeface="Hacen Tunisia Bold" panose="02000000000000000000" pitchFamily="2" charset="-78"/>
            </a:endParaRPr>
          </a:p>
        </p:txBody>
      </p:sp>
      <p:sp>
        <p:nvSpPr>
          <p:cNvPr id="2" name="Espace réservé du pied de page 1">
            <a:extLst>
              <a:ext uri="{FF2B5EF4-FFF2-40B4-BE49-F238E27FC236}">
                <a16:creationId xmlns:a16="http://schemas.microsoft.com/office/drawing/2014/main" id="{4C22BDB6-AFBD-4776-A74C-BE42B1753B75}"/>
              </a:ext>
            </a:extLst>
          </p:cNvPr>
          <p:cNvSpPr>
            <a:spLocks noGrp="1"/>
          </p:cNvSpPr>
          <p:nvPr>
            <p:ph type="ftr" sz="quarter" idx="10"/>
          </p:nvPr>
        </p:nvSpPr>
        <p:spPr>
          <a:xfrm>
            <a:off x="5519113" y="6492875"/>
            <a:ext cx="6672887" cy="365125"/>
          </a:xfrm>
        </p:spPr>
        <p:txBody>
          <a:bodyPr/>
          <a:lstStyle/>
          <a:p>
            <a:pPr algn="r"/>
            <a:r>
              <a:rPr lang="ar-DZ" altLang="ja-JP" dirty="0"/>
              <a:t>طرفاية وسيلة- عبان رمضان-</a:t>
            </a:r>
            <a:endParaRPr lang="ja-JP" altLang="en-US" dirty="0"/>
          </a:p>
        </p:txBody>
      </p:sp>
    </p:spTree>
    <p:extLst>
      <p:ext uri="{BB962C8B-B14F-4D97-AF65-F5344CB8AC3E}">
        <p14:creationId xmlns:p14="http://schemas.microsoft.com/office/powerpoint/2010/main" val="998309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ppt_x"/>
                                          </p:val>
                                        </p:tav>
                                        <p:tav tm="100000">
                                          <p:val>
                                            <p:strVal val="#ppt_x"/>
                                          </p:val>
                                        </p:tav>
                                      </p:tavLst>
                                    </p:anim>
                                    <p:anim calcmode="lin" valueType="num">
                                      <p:cBhvr additive="base">
                                        <p:cTn id="13" dur="500" fill="hold"/>
                                        <p:tgtEl>
                                          <p:spTgt spid="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8" grpId="0" animBg="1"/>
      <p:bldP spid="61"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2270" y="219777"/>
            <a:ext cx="2195736" cy="461665"/>
          </a:xfrm>
          <a:prstGeom prst="rect">
            <a:avLst/>
          </a:prstGeom>
          <a:solidFill>
            <a:srgbClr val="FFFF00"/>
          </a:solidFill>
          <a:ln>
            <a:solidFill>
              <a:srgbClr val="FF0000"/>
            </a:solidFill>
          </a:ln>
        </p:spPr>
        <p:txBody>
          <a:bodyPr wrap="square">
            <a:spAutoFit/>
          </a:bodyPr>
          <a:lstStyle/>
          <a:p>
            <a:pPr algn="r"/>
            <a:r>
              <a:rPr lang="ar-DZ" sz="2400" b="1" dirty="0">
                <a:solidFill>
                  <a:srgbClr val="FF0000"/>
                </a:solidFill>
                <a:latin typeface="Tahoma" pitchFamily="34" charset="0"/>
                <a:cs typeface="+mj-cs"/>
              </a:rPr>
              <a:t>حل التقويم1</a:t>
            </a:r>
            <a:endParaRPr lang="fr-FR" sz="2400" b="1" dirty="0">
              <a:solidFill>
                <a:srgbClr val="FF0000"/>
              </a:solidFill>
              <a:latin typeface="Tahoma" pitchFamily="34" charset="0"/>
              <a:cs typeface="+mj-cs"/>
            </a:endParaRPr>
          </a:p>
        </p:txBody>
      </p:sp>
      <p:graphicFrame>
        <p:nvGraphicFramePr>
          <p:cNvPr id="5" name="Tableau 4"/>
          <p:cNvGraphicFramePr>
            <a:graphicFrameLocks noGrp="1"/>
          </p:cNvGraphicFramePr>
          <p:nvPr>
            <p:extLst>
              <p:ext uri="{D42A27DB-BD31-4B8C-83A1-F6EECF244321}">
                <p14:modId xmlns:p14="http://schemas.microsoft.com/office/powerpoint/2010/main" val="822774148"/>
              </p:ext>
            </p:extLst>
          </p:nvPr>
        </p:nvGraphicFramePr>
        <p:xfrm>
          <a:off x="1662600" y="3267924"/>
          <a:ext cx="9071588" cy="2560320"/>
        </p:xfrm>
        <a:graphic>
          <a:graphicData uri="http://schemas.openxmlformats.org/drawingml/2006/table">
            <a:tbl>
              <a:tblPr firstRow="1" bandRow="1">
                <a:tableStyleId>{5940675A-B579-460E-94D1-54222C63F5DA}</a:tableStyleId>
              </a:tblPr>
              <a:tblGrid>
                <a:gridCol w="1262931">
                  <a:extLst>
                    <a:ext uri="{9D8B030D-6E8A-4147-A177-3AD203B41FA5}">
                      <a16:colId xmlns:a16="http://schemas.microsoft.com/office/drawing/2014/main" val="20000"/>
                    </a:ext>
                  </a:extLst>
                </a:gridCol>
                <a:gridCol w="2216440">
                  <a:extLst>
                    <a:ext uri="{9D8B030D-6E8A-4147-A177-3AD203B41FA5}">
                      <a16:colId xmlns:a16="http://schemas.microsoft.com/office/drawing/2014/main" val="20001"/>
                    </a:ext>
                  </a:extLst>
                </a:gridCol>
                <a:gridCol w="1584177">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71736">
                  <a:extLst>
                    <a:ext uri="{9D8B030D-6E8A-4147-A177-3AD203B41FA5}">
                      <a16:colId xmlns:a16="http://schemas.microsoft.com/office/drawing/2014/main" val="20005"/>
                    </a:ext>
                  </a:extLst>
                </a:gridCol>
              </a:tblGrid>
              <a:tr h="370840">
                <a:tc rowSpan="2" gridSpan="2">
                  <a:txBody>
                    <a:bodyPr/>
                    <a:lstStyle/>
                    <a:p>
                      <a:pPr algn="ctr" rtl="1"/>
                      <a:r>
                        <a:rPr lang="ar-DZ" sz="2000" b="1" dirty="0">
                          <a:cs typeface="+mj-cs"/>
                        </a:rPr>
                        <a:t>أجسام</a:t>
                      </a:r>
                      <a:r>
                        <a:rPr lang="ar-DZ" sz="2000" b="1" baseline="0" dirty="0">
                          <a:cs typeface="+mj-cs"/>
                        </a:rPr>
                        <a:t> مضادة </a:t>
                      </a:r>
                    </a:p>
                    <a:p>
                      <a:pPr algn="ctr" rtl="1"/>
                      <a:r>
                        <a:rPr lang="ar-DZ" sz="2000" b="1" baseline="0" dirty="0">
                          <a:cs typeface="+mj-cs"/>
                        </a:rPr>
                        <a:t>في مصل المستلم (الآخذ)</a:t>
                      </a:r>
                      <a:endParaRPr lang="fr-FR" sz="2000" b="1" dirty="0">
                        <a:cs typeface="+mj-cs"/>
                      </a:endParaRPr>
                    </a:p>
                  </a:txBody>
                  <a:tcPr>
                    <a:solidFill>
                      <a:schemeClr val="bg1"/>
                    </a:solidFill>
                  </a:tcPr>
                </a:tc>
                <a:tc rowSpan="2" hMerge="1">
                  <a:txBody>
                    <a:bodyPr/>
                    <a:lstStyle/>
                    <a:p>
                      <a:endParaRPr lang="fr-FR"/>
                    </a:p>
                  </a:txBody>
                  <a:tcPr/>
                </a:tc>
                <a:tc gridSpan="4">
                  <a:txBody>
                    <a:bodyPr/>
                    <a:lstStyle/>
                    <a:p>
                      <a:pPr algn="ctr" rtl="1"/>
                      <a:r>
                        <a:rPr lang="ar-DZ" sz="2000" b="1" dirty="0">
                          <a:cs typeface="+mj-cs"/>
                        </a:rPr>
                        <a:t>1- مولدات</a:t>
                      </a:r>
                      <a:r>
                        <a:rPr lang="ar-DZ" sz="2000" b="1" baseline="0" dirty="0">
                          <a:cs typeface="+mj-cs"/>
                        </a:rPr>
                        <a:t> الضد على كريات الحمراء للمتبرع (المانح)</a:t>
                      </a:r>
                      <a:endParaRPr lang="fr-FR" sz="2000" b="1" dirty="0">
                        <a:cs typeface="+mj-cs"/>
                      </a:endParaRPr>
                    </a:p>
                  </a:txBody>
                  <a:tcPr>
                    <a:solidFill>
                      <a:schemeClr val="bg1"/>
                    </a:solidFill>
                  </a:tcPr>
                </a:tc>
                <a:tc hMerge="1">
                  <a:txBody>
                    <a:bodyPr/>
                    <a:lstStyle/>
                    <a:p>
                      <a:pPr algn="r" rtl="1"/>
                      <a:endParaRPr lang="fr-FR"/>
                    </a:p>
                  </a:txBody>
                  <a:tcPr/>
                </a:tc>
                <a:tc hMerge="1">
                  <a:txBody>
                    <a:bodyPr/>
                    <a:lstStyle/>
                    <a:p>
                      <a:pPr algn="r" rtl="1"/>
                      <a:endParaRPr lang="fr-FR"/>
                    </a:p>
                  </a:txBody>
                  <a:tcPr/>
                </a:tc>
                <a:tc hMerge="1">
                  <a:txBody>
                    <a:bodyPr/>
                    <a:lstStyle/>
                    <a:p>
                      <a:pPr algn="r" rtl="1"/>
                      <a:endParaRPr lang="fr-FR" dirty="0"/>
                    </a:p>
                  </a:txBody>
                  <a:tcPr/>
                </a:tc>
                <a:extLst>
                  <a:ext uri="{0D108BD9-81ED-4DB2-BD59-A6C34878D82A}">
                    <a16:rowId xmlns:a16="http://schemas.microsoft.com/office/drawing/2014/main" val="10000"/>
                  </a:ext>
                </a:extLst>
              </a:tr>
              <a:tr h="370840">
                <a:tc gridSpan="2" vMerge="1">
                  <a:txBody>
                    <a:bodyPr/>
                    <a:lstStyle/>
                    <a:p>
                      <a:pPr algn="r" rtl="1"/>
                      <a:endParaRPr lang="fr-FR" dirty="0"/>
                    </a:p>
                  </a:txBody>
                  <a:tcPr/>
                </a:tc>
                <a:tc hMerge="1" vMerge="1">
                  <a:txBody>
                    <a:bodyPr/>
                    <a:lstStyle/>
                    <a:p>
                      <a:endParaRPr lang="fr-FR"/>
                    </a:p>
                  </a:txBody>
                  <a:tcPr/>
                </a:tc>
                <a:tc>
                  <a:txBody>
                    <a:bodyPr/>
                    <a:lstStyle/>
                    <a:p>
                      <a:pPr algn="ctr" rtl="1"/>
                      <a:r>
                        <a:rPr lang="fr-FR" sz="2000" b="1" dirty="0">
                          <a:solidFill>
                            <a:srgbClr val="FF0000"/>
                          </a:solidFill>
                          <a:latin typeface="Times New Roman" panose="02020603050405020304" pitchFamily="18" charset="0"/>
                          <a:cs typeface="+mj-cs"/>
                        </a:rPr>
                        <a:t>A</a:t>
                      </a:r>
                      <a:r>
                        <a:rPr lang="fr-FR" sz="2000" b="1" dirty="0">
                          <a:solidFill>
                            <a:srgbClr val="0000FF"/>
                          </a:solidFill>
                          <a:latin typeface="Times New Roman" panose="02020603050405020304" pitchFamily="18" charset="0"/>
                          <a:cs typeface="+mj-cs"/>
                        </a:rPr>
                        <a:t>B</a:t>
                      </a:r>
                    </a:p>
                  </a:txBody>
                  <a:tcPr>
                    <a:solidFill>
                      <a:schemeClr val="bg1"/>
                    </a:solidFill>
                  </a:tcPr>
                </a:tc>
                <a:tc>
                  <a:txBody>
                    <a:bodyPr/>
                    <a:lstStyle/>
                    <a:p>
                      <a:pPr algn="ctr" rtl="1"/>
                      <a:r>
                        <a:rPr lang="fr-FR" sz="2000" b="1" dirty="0">
                          <a:solidFill>
                            <a:srgbClr val="0000FF"/>
                          </a:solidFill>
                          <a:latin typeface="Times New Roman" panose="02020603050405020304" pitchFamily="18" charset="0"/>
                          <a:cs typeface="+mj-cs"/>
                        </a:rPr>
                        <a:t>B</a:t>
                      </a:r>
                    </a:p>
                  </a:txBody>
                  <a:tcPr>
                    <a:solidFill>
                      <a:schemeClr val="bg1"/>
                    </a:solidFill>
                  </a:tcPr>
                </a:tc>
                <a:tc>
                  <a:txBody>
                    <a:bodyPr/>
                    <a:lstStyle/>
                    <a:p>
                      <a:pPr algn="ctr" rtl="1"/>
                      <a:r>
                        <a:rPr lang="fr-FR" sz="2000" b="1" dirty="0">
                          <a:solidFill>
                            <a:srgbClr val="FF0000"/>
                          </a:solidFill>
                          <a:latin typeface="Times New Roman" panose="02020603050405020304" pitchFamily="18" charset="0"/>
                          <a:cs typeface="+mj-cs"/>
                        </a:rPr>
                        <a:t>A</a:t>
                      </a: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Times New Roman" panose="02020603050405020304" pitchFamily="18" charset="0"/>
                          <a:ea typeface="+mn-ea"/>
                          <a:cs typeface="+mn-cs"/>
                        </a:rPr>
                        <a:t>O</a:t>
                      </a:r>
                      <a:r>
                        <a:rPr lang="ar-DZ" sz="2000" b="1" kern="1200" dirty="0">
                          <a:solidFill>
                            <a:schemeClr val="tx1"/>
                          </a:solidFill>
                          <a:latin typeface="+mn-lt"/>
                          <a:ea typeface="+mn-ea"/>
                          <a:cs typeface="+mn-cs"/>
                        </a:rPr>
                        <a:t>(لا توجد)</a:t>
                      </a:r>
                      <a:endParaRPr lang="fr-FR"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45372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b="1" dirty="0">
                          <a:cs typeface="+mj-cs"/>
                        </a:rPr>
                        <a:t> زمرة </a:t>
                      </a:r>
                      <a:r>
                        <a:rPr lang="fr-FR" sz="2400" b="1" kern="1200" dirty="0">
                          <a:solidFill>
                            <a:schemeClr val="tx1"/>
                          </a:solidFill>
                          <a:latin typeface="Times New Roman" panose="02020603050405020304" pitchFamily="18" charset="0"/>
                          <a:ea typeface="+mn-ea"/>
                          <a:cs typeface="+mn-cs"/>
                        </a:rPr>
                        <a:t>O</a:t>
                      </a:r>
                      <a:endParaRPr lang="fr-FR" sz="2400" b="1" dirty="0">
                        <a:latin typeface="Times New Roman" panose="02020603050405020304" pitchFamily="18" charset="0"/>
                        <a:cs typeface="+mj-cs"/>
                      </a:endParaRP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latin typeface="+mn-lt"/>
                          <a:ea typeface="+mn-ea"/>
                          <a:cs typeface="+mj-cs"/>
                        </a:rPr>
                        <a:t>أجسام</a:t>
                      </a:r>
                      <a:r>
                        <a:rPr lang="ar-DZ" sz="2000" b="1" kern="1200" baseline="0" dirty="0">
                          <a:solidFill>
                            <a:schemeClr val="tx1"/>
                          </a:solidFill>
                          <a:latin typeface="+mn-lt"/>
                          <a:ea typeface="+mn-ea"/>
                          <a:cs typeface="+mj-cs"/>
                        </a:rPr>
                        <a:t> مضادة  </a:t>
                      </a:r>
                      <a:r>
                        <a:rPr lang="fr-FR" sz="2000" b="1" kern="1200" dirty="0">
                          <a:solidFill>
                            <a:schemeClr val="tx1"/>
                          </a:solidFill>
                          <a:latin typeface="Times New Roman" panose="02020603050405020304" pitchFamily="18" charset="0"/>
                          <a:ea typeface="+mn-ea"/>
                          <a:cs typeface="+mn-cs"/>
                        </a:rPr>
                        <a:t>AB</a:t>
                      </a:r>
                    </a:p>
                  </a:txBody>
                  <a:tcPr>
                    <a:solidFill>
                      <a:schemeClr val="bg1"/>
                    </a:solidFill>
                  </a:tcPr>
                </a:tc>
                <a:tc>
                  <a:txBody>
                    <a:bodyPr/>
                    <a:lstStyle/>
                    <a:p>
                      <a:endParaRPr lang="fr-FR" dirty="0"/>
                    </a:p>
                  </a:txBody>
                  <a:tcPr>
                    <a:solidFill>
                      <a:schemeClr val="bg1"/>
                    </a:solidFill>
                  </a:tcPr>
                </a:tc>
                <a:tc>
                  <a:txBody>
                    <a:bodyPr/>
                    <a:lstStyle/>
                    <a:p>
                      <a:endParaRPr lang="fr-FR"/>
                    </a:p>
                  </a:txBody>
                  <a:tcPr>
                    <a:solidFill>
                      <a:schemeClr val="bg1"/>
                    </a:solidFill>
                  </a:tcPr>
                </a:tc>
                <a:tc>
                  <a:txBody>
                    <a:bodyPr/>
                    <a:lstStyle/>
                    <a:p>
                      <a:pPr algn="ctr" rtl="1"/>
                      <a:endParaRPr lang="fr-FR" sz="2000" b="1" dirty="0">
                        <a:solidFill>
                          <a:srgbClr val="FF0000"/>
                        </a:solidFill>
                        <a:cs typeface="+mj-cs"/>
                      </a:endParaRPr>
                    </a:p>
                  </a:txBody>
                  <a:tcPr>
                    <a:solidFill>
                      <a:schemeClr val="bg1"/>
                    </a:solidFill>
                  </a:tcPr>
                </a:tc>
                <a:tc>
                  <a:txBody>
                    <a:bodyPr/>
                    <a:lstStyle/>
                    <a:p>
                      <a:pPr algn="ctr" rtl="1"/>
                      <a:endParaRPr lang="fr-FR" sz="2000" b="1" dirty="0">
                        <a:cs typeface="+mj-cs"/>
                      </a:endParaRPr>
                    </a:p>
                  </a:txBody>
                  <a:tcPr>
                    <a:solidFill>
                      <a:schemeClr val="bg1"/>
                    </a:solidFill>
                  </a:tcPr>
                </a:tc>
                <a:extLst>
                  <a:ext uri="{0D108BD9-81ED-4DB2-BD59-A6C34878D82A}">
                    <a16:rowId xmlns:a16="http://schemas.microsoft.com/office/drawing/2014/main" val="10002"/>
                  </a:ext>
                </a:extLst>
              </a:tr>
              <a:tr h="35656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b="1" kern="1200" dirty="0">
                          <a:solidFill>
                            <a:schemeClr val="tx1"/>
                          </a:solidFill>
                          <a:latin typeface="+mn-lt"/>
                          <a:ea typeface="+mn-ea"/>
                          <a:cs typeface="+mn-cs"/>
                        </a:rPr>
                        <a:t>زمرة </a:t>
                      </a:r>
                      <a:r>
                        <a:rPr lang="fr-FR" sz="2400" b="1" kern="1200" dirty="0">
                          <a:solidFill>
                            <a:schemeClr val="tx1"/>
                          </a:solidFill>
                          <a:latin typeface="Times New Roman" panose="02020603050405020304" pitchFamily="18" charset="0"/>
                          <a:ea typeface="+mn-ea"/>
                          <a:cs typeface="+mn-cs"/>
                        </a:rPr>
                        <a:t>A</a:t>
                      </a: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latin typeface="+mn-lt"/>
                          <a:ea typeface="+mn-ea"/>
                          <a:cs typeface="+mj-cs"/>
                        </a:rPr>
                        <a:t>أجسام</a:t>
                      </a:r>
                      <a:r>
                        <a:rPr lang="ar-DZ" sz="2000" b="1" kern="1200" baseline="0" dirty="0">
                          <a:solidFill>
                            <a:schemeClr val="tx1"/>
                          </a:solidFill>
                          <a:latin typeface="+mn-lt"/>
                          <a:ea typeface="+mn-ea"/>
                          <a:cs typeface="+mj-cs"/>
                        </a:rPr>
                        <a:t> مضادة </a:t>
                      </a:r>
                      <a:r>
                        <a:rPr lang="fr-FR" sz="2000" b="1" kern="1200" dirty="0">
                          <a:solidFill>
                            <a:schemeClr val="tx1"/>
                          </a:solidFill>
                          <a:latin typeface="Times New Roman" panose="02020603050405020304" pitchFamily="18" charset="0"/>
                          <a:ea typeface="+mn-ea"/>
                          <a:cs typeface="+mn-cs"/>
                        </a:rPr>
                        <a:t>B</a:t>
                      </a:r>
                      <a:r>
                        <a:rPr lang="ar-DZ" sz="2000" b="1" kern="1200" baseline="0" dirty="0">
                          <a:solidFill>
                            <a:schemeClr val="tx1"/>
                          </a:solidFill>
                          <a:latin typeface="+mn-lt"/>
                          <a:ea typeface="+mn-ea"/>
                          <a:cs typeface="+mj-cs"/>
                        </a:rPr>
                        <a:t> </a:t>
                      </a:r>
                      <a:endParaRPr lang="fr-FR" sz="2000" b="1" kern="1200" dirty="0">
                        <a:solidFill>
                          <a:schemeClr val="tx1"/>
                        </a:solidFill>
                        <a:latin typeface="Times New Roman" panose="02020603050405020304" pitchFamily="18" charset="0"/>
                        <a:ea typeface="+mn-ea"/>
                        <a:cs typeface="+mj-cs"/>
                      </a:endParaRPr>
                    </a:p>
                  </a:txBody>
                  <a:tcPr>
                    <a:solidFill>
                      <a:schemeClr val="bg1"/>
                    </a:solidFill>
                  </a:tcPr>
                </a:tc>
                <a:tc>
                  <a:txBody>
                    <a:bodyPr/>
                    <a:lstStyle/>
                    <a:p>
                      <a:endParaRPr lang="fr-FR"/>
                    </a:p>
                  </a:txBody>
                  <a:tcPr>
                    <a:solidFill>
                      <a:schemeClr val="bg1"/>
                    </a:solidFill>
                  </a:tcPr>
                </a:tc>
                <a:tc>
                  <a:txBody>
                    <a:bodyPr/>
                    <a:lstStyle/>
                    <a:p>
                      <a:endParaRPr lang="fr-FR" dirty="0"/>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r-FR" sz="2000" b="1" dirty="0">
                        <a:cs typeface="+mj-cs"/>
                      </a:endParaRPr>
                    </a:p>
                  </a:txBody>
                  <a:tcPr>
                    <a:solidFill>
                      <a:schemeClr val="bg1"/>
                    </a:solidFill>
                  </a:tcPr>
                </a:tc>
                <a:tc>
                  <a:txBody>
                    <a:bodyPr/>
                    <a:lstStyle/>
                    <a:p>
                      <a:endParaRPr lang="fr-FR" dirty="0"/>
                    </a:p>
                  </a:txBody>
                  <a:tcPr>
                    <a:solidFill>
                      <a:schemeClr val="bg1"/>
                    </a:solidFill>
                  </a:tcPr>
                </a:tc>
                <a:extLst>
                  <a:ext uri="{0D108BD9-81ED-4DB2-BD59-A6C34878D82A}">
                    <a16:rowId xmlns:a16="http://schemas.microsoft.com/office/drawing/2014/main" val="10003"/>
                  </a:ext>
                </a:extLst>
              </a:tr>
              <a:tr h="40341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b="1" kern="1200" dirty="0">
                          <a:solidFill>
                            <a:schemeClr val="tx1"/>
                          </a:solidFill>
                          <a:latin typeface="+mn-lt"/>
                          <a:ea typeface="+mn-ea"/>
                          <a:cs typeface="+mn-cs"/>
                        </a:rPr>
                        <a:t>زمرة </a:t>
                      </a:r>
                      <a:r>
                        <a:rPr lang="fr-FR" sz="2400" b="1" kern="1200" dirty="0">
                          <a:solidFill>
                            <a:schemeClr val="tx1"/>
                          </a:solidFill>
                          <a:latin typeface="Times New Roman" panose="02020603050405020304" pitchFamily="18" charset="0"/>
                          <a:ea typeface="+mn-ea"/>
                          <a:cs typeface="+mn-cs"/>
                        </a:rPr>
                        <a:t>B</a:t>
                      </a:r>
                    </a:p>
                  </a:txBody>
                  <a:tcPr>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prstClr val="black"/>
                          </a:solidFill>
                          <a:effectLst/>
                          <a:uLnTx/>
                          <a:uFillTx/>
                          <a:latin typeface="+mn-lt"/>
                          <a:cs typeface="+mj-cs"/>
                        </a:rPr>
                        <a:t>أجسام مضادة </a:t>
                      </a: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a:t>
                      </a:r>
                      <a:r>
                        <a:rPr kumimoji="0" lang="ar-DZ" sz="2000" b="1" i="0" u="none" strike="noStrike" kern="1200" cap="none" spc="0" normalizeH="0" baseline="0" noProof="0" dirty="0">
                          <a:ln>
                            <a:noFill/>
                          </a:ln>
                          <a:solidFill>
                            <a:prstClr val="black"/>
                          </a:solidFill>
                          <a:effectLst/>
                          <a:uLnTx/>
                          <a:uFillTx/>
                          <a:latin typeface="+mn-lt"/>
                          <a:cs typeface="+mj-cs"/>
                        </a:rPr>
                        <a:t> </a:t>
                      </a:r>
                      <a:endPar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cs typeface="+mj-cs"/>
                      </a:endParaRPr>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r-FR" sz="2000" b="1" dirty="0">
                        <a:solidFill>
                          <a:srgbClr val="FF0000"/>
                        </a:solidFill>
                        <a:cs typeface="+mj-cs"/>
                      </a:endParaRPr>
                    </a:p>
                  </a:txBody>
                  <a:tcPr>
                    <a:solidFill>
                      <a:schemeClr val="bg1"/>
                    </a:solidFill>
                  </a:tcPr>
                </a:tc>
                <a:tc>
                  <a:txBody>
                    <a:bodyPr/>
                    <a:lstStyle/>
                    <a:p>
                      <a:endParaRPr lang="fr-FR" dirty="0"/>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r-FR" sz="2000" b="1" dirty="0">
                        <a:solidFill>
                          <a:srgbClr val="FF0000"/>
                        </a:solidFill>
                        <a:cs typeface="+mj-cs"/>
                      </a:endParaRPr>
                    </a:p>
                  </a:txBody>
                  <a:tcPr>
                    <a:solidFill>
                      <a:schemeClr val="bg1"/>
                    </a:solidFill>
                  </a:tcPr>
                </a:tc>
                <a:tc>
                  <a:txBody>
                    <a:bodyPr/>
                    <a:lstStyle/>
                    <a:p>
                      <a:endParaRPr lang="fr-FR"/>
                    </a:p>
                  </a:txBody>
                  <a:tcPr>
                    <a:solidFill>
                      <a:schemeClr val="bg1"/>
                    </a:solidFill>
                  </a:tcPr>
                </a:tc>
                <a:extLst>
                  <a:ext uri="{0D108BD9-81ED-4DB2-BD59-A6C34878D82A}">
                    <a16:rowId xmlns:a16="http://schemas.microsoft.com/office/drawing/2014/main" val="10004"/>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latin typeface="+mn-lt"/>
                          <a:ea typeface="+mn-ea"/>
                          <a:cs typeface="+mn-cs"/>
                        </a:rPr>
                        <a:t>زمرة </a:t>
                      </a:r>
                      <a:r>
                        <a:rPr lang="fr-FR" sz="2000" b="1" kern="1200" dirty="0">
                          <a:solidFill>
                            <a:schemeClr val="tx1"/>
                          </a:solidFill>
                          <a:latin typeface="Times New Roman" panose="02020603050405020304" pitchFamily="18" charset="0"/>
                          <a:ea typeface="+mn-ea"/>
                          <a:cs typeface="+mn-cs"/>
                        </a:rPr>
                        <a:t>AB</a:t>
                      </a:r>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kern="1200" dirty="0">
                          <a:solidFill>
                            <a:schemeClr val="tx1"/>
                          </a:solidFill>
                          <a:latin typeface="+mn-lt"/>
                          <a:ea typeface="+mn-ea"/>
                          <a:cs typeface="+mn-cs"/>
                        </a:rPr>
                        <a:t>لا</a:t>
                      </a:r>
                      <a:r>
                        <a:rPr lang="ar-DZ" sz="1800" b="1" kern="1200" baseline="0" dirty="0">
                          <a:solidFill>
                            <a:schemeClr val="tx1"/>
                          </a:solidFill>
                          <a:latin typeface="+mn-lt"/>
                          <a:ea typeface="+mn-ea"/>
                          <a:cs typeface="+mn-cs"/>
                        </a:rPr>
                        <a:t> توجد</a:t>
                      </a:r>
                      <a:endParaRPr lang="fr-FR" sz="1800" b="1" kern="1200" dirty="0">
                        <a:solidFill>
                          <a:schemeClr val="tx1"/>
                        </a:solidFill>
                        <a:latin typeface="+mn-lt"/>
                        <a:ea typeface="+mn-ea"/>
                        <a:cs typeface="+mn-cs"/>
                      </a:endParaRPr>
                    </a:p>
                  </a:txBody>
                  <a:tcPr>
                    <a:solidFill>
                      <a:schemeClr val="bg1"/>
                    </a:solidFill>
                  </a:tcPr>
                </a:tc>
                <a:tc>
                  <a:txBody>
                    <a:bodyPr/>
                    <a:lstStyle/>
                    <a:p>
                      <a:pPr algn="ctr" rtl="1"/>
                      <a:endParaRPr lang="fr-FR" sz="2000" b="1" dirty="0">
                        <a:cs typeface="+mj-cs"/>
                      </a:endParaRPr>
                    </a:p>
                  </a:txBody>
                  <a:tcPr>
                    <a:solidFill>
                      <a:schemeClr val="bg1"/>
                    </a:solidFill>
                  </a:tcPr>
                </a:tc>
                <a:tc>
                  <a:txBody>
                    <a:bodyPr/>
                    <a:lstStyle/>
                    <a:p>
                      <a:endParaRPr lang="fr-FR" dirty="0"/>
                    </a:p>
                  </a:txBody>
                  <a:tcPr>
                    <a:solidFill>
                      <a:schemeClr val="bg1"/>
                    </a:solidFill>
                  </a:tcPr>
                </a:tc>
                <a:tc>
                  <a:txBody>
                    <a:bodyPr/>
                    <a:lstStyle/>
                    <a:p>
                      <a:pPr algn="ctr" rtl="1"/>
                      <a:endParaRPr lang="fr-FR" sz="2000" b="1" dirty="0">
                        <a:cs typeface="+mj-cs"/>
                      </a:endParaRPr>
                    </a:p>
                  </a:txBody>
                  <a:tcPr>
                    <a:solidFill>
                      <a:schemeClr val="bg1"/>
                    </a:solidFill>
                  </a:tcPr>
                </a:tc>
                <a:tc>
                  <a:txBody>
                    <a:bodyPr/>
                    <a:lstStyle/>
                    <a:p>
                      <a:endParaRPr lang="fr-FR" dirty="0"/>
                    </a:p>
                  </a:txBody>
                  <a:tcPr>
                    <a:solidFill>
                      <a:schemeClr val="bg1"/>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1524000" y="1314283"/>
            <a:ext cx="9144000" cy="1246495"/>
          </a:xfrm>
          <a:prstGeom prst="rect">
            <a:avLst/>
          </a:prstGeom>
          <a:solidFill>
            <a:srgbClr val="FFFF00"/>
          </a:solidFill>
        </p:spPr>
        <p:txBody>
          <a:bodyPr wrap="square">
            <a:spAutoFit/>
          </a:bodyPr>
          <a:lstStyle/>
          <a:p>
            <a:pPr algn="r" rtl="1"/>
            <a:r>
              <a:rPr lang="ar-DZ" sz="2500" b="1" dirty="0">
                <a:latin typeface="Tahoma" pitchFamily="34" charset="0"/>
                <a:ea typeface="Times New Roman" pitchFamily="18" charset="0"/>
                <a:cs typeface="+mj-cs"/>
              </a:rPr>
              <a:t>عند نقل الدم يجب أن تتوافق  زمرة دم المتبرع مع زمرة دم الشخص المستلم حتى لا يحدث </a:t>
            </a:r>
            <a:r>
              <a:rPr lang="ar-DZ" sz="2500" b="1" dirty="0">
                <a:solidFill>
                  <a:srgbClr val="FF0000"/>
                </a:solidFill>
                <a:latin typeface="Tahoma" pitchFamily="34" charset="0"/>
                <a:ea typeface="Times New Roman" pitchFamily="18" charset="0"/>
                <a:cs typeface="+mj-cs"/>
              </a:rPr>
              <a:t>تراص </a:t>
            </a:r>
            <a:r>
              <a:rPr lang="ar-DZ" sz="2500" b="1" dirty="0">
                <a:latin typeface="Tahoma" pitchFamily="34" charset="0"/>
                <a:ea typeface="Times New Roman" pitchFamily="18" charset="0"/>
                <a:cs typeface="+mj-cs"/>
              </a:rPr>
              <a:t>الكريات الدموية الحمراء  في دم المستلم مما يؤدي إلى انسداد الأوعية الدموية و قد يموت المستلم .</a:t>
            </a:r>
          </a:p>
        </p:txBody>
      </p:sp>
      <p:sp>
        <p:nvSpPr>
          <p:cNvPr id="9" name="Espace réservé du contenu 2"/>
          <p:cNvSpPr txBox="1">
            <a:spLocks/>
          </p:cNvSpPr>
          <p:nvPr/>
        </p:nvSpPr>
        <p:spPr>
          <a:xfrm>
            <a:off x="1032387" y="5929330"/>
            <a:ext cx="9472631" cy="690790"/>
          </a:xfrm>
          <a:prstGeom prst="rect">
            <a:avLst/>
          </a:prstGeom>
          <a:solidFill>
            <a:srgbClr val="00FFFF"/>
          </a:solidFill>
          <a:ln>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None/>
            </a:pPr>
            <a:r>
              <a:rPr lang="ar-DZ" sz="2500" b="1" dirty="0">
                <a:latin typeface="Tahoma" pitchFamily="34" charset="0"/>
                <a:cs typeface="+mj-cs"/>
              </a:rPr>
              <a:t>2-لا</a:t>
            </a:r>
            <a:r>
              <a:rPr lang="ar-DZ" sz="2800" b="1" dirty="0">
                <a:latin typeface="Tahoma" pitchFamily="34" charset="0"/>
                <a:cs typeface="+mj-cs"/>
              </a:rPr>
              <a:t>يتم نقل الدم من شخص إلى أخر حتى يكونا متوافقين من حيث الزمر الدموية </a:t>
            </a:r>
          </a:p>
        </p:txBody>
      </p:sp>
      <p:sp>
        <p:nvSpPr>
          <p:cNvPr id="10" name="Rectangle 9"/>
          <p:cNvSpPr/>
          <p:nvPr/>
        </p:nvSpPr>
        <p:spPr>
          <a:xfrm>
            <a:off x="4929874" y="2700265"/>
            <a:ext cx="5500694"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rtl="1"/>
            <a:r>
              <a:rPr lang="ar-DZ" b="1" dirty="0">
                <a:latin typeface="Tahoma" pitchFamily="34" charset="0"/>
                <a:ea typeface="Times New Roman" pitchFamily="18" charset="0"/>
              </a:rPr>
              <a:t>نظام </a:t>
            </a:r>
            <a:r>
              <a:rPr lang="fr-FR" b="1" dirty="0">
                <a:solidFill>
                  <a:srgbClr val="0000FF"/>
                </a:solidFill>
                <a:latin typeface="Tahoma" pitchFamily="34" charset="0"/>
                <a:ea typeface="Times New Roman" pitchFamily="18" charset="0"/>
              </a:rPr>
              <a:t>ABO</a:t>
            </a:r>
            <a:r>
              <a:rPr lang="en-US" b="1" dirty="0">
                <a:latin typeface="Tahoma" pitchFamily="34" charset="0"/>
                <a:ea typeface="Times New Roman" pitchFamily="18" charset="0"/>
              </a:rPr>
              <a:t> </a:t>
            </a:r>
            <a:r>
              <a:rPr lang="ar-DZ" b="1" dirty="0">
                <a:latin typeface="Tahoma" pitchFamily="34" charset="0"/>
                <a:ea typeface="Times New Roman" pitchFamily="18" charset="0"/>
              </a:rPr>
              <a:t> يتضمن  4 زمر دموية   هي </a:t>
            </a:r>
            <a:r>
              <a:rPr lang="fr-FR" b="1" dirty="0">
                <a:solidFill>
                  <a:srgbClr val="0000FF"/>
                </a:solidFill>
                <a:latin typeface="Tahoma" pitchFamily="34" charset="0"/>
                <a:ea typeface="Times New Roman" pitchFamily="18" charset="0"/>
              </a:rPr>
              <a:t>AB</a:t>
            </a:r>
            <a:r>
              <a:rPr lang="ar-DZ" b="1" dirty="0">
                <a:latin typeface="Tahoma" pitchFamily="34" charset="0"/>
                <a:ea typeface="Times New Roman" pitchFamily="18" charset="0"/>
              </a:rPr>
              <a:t> ـــ </a:t>
            </a:r>
            <a:r>
              <a:rPr lang="fr-FR" b="1" dirty="0">
                <a:solidFill>
                  <a:srgbClr val="0000FF"/>
                </a:solidFill>
                <a:latin typeface="Tahoma" pitchFamily="34" charset="0"/>
                <a:ea typeface="Times New Roman" pitchFamily="18" charset="0"/>
              </a:rPr>
              <a:t>O</a:t>
            </a:r>
            <a:r>
              <a:rPr lang="ar-DZ" b="1" dirty="0">
                <a:latin typeface="Tahoma" pitchFamily="34" charset="0"/>
                <a:ea typeface="Times New Roman" pitchFamily="18" charset="0"/>
              </a:rPr>
              <a:t> ـــ </a:t>
            </a:r>
            <a:r>
              <a:rPr lang="fr-FR" b="1" dirty="0">
                <a:solidFill>
                  <a:srgbClr val="0000FF"/>
                </a:solidFill>
                <a:latin typeface="Tahoma" pitchFamily="34" charset="0"/>
                <a:ea typeface="Times New Roman" pitchFamily="18" charset="0"/>
              </a:rPr>
              <a:t>B</a:t>
            </a:r>
            <a:r>
              <a:rPr lang="ar-DZ" b="1" dirty="0">
                <a:latin typeface="Tahoma" pitchFamily="34" charset="0"/>
                <a:ea typeface="Times New Roman" pitchFamily="18" charset="0"/>
              </a:rPr>
              <a:t> ـــ </a:t>
            </a:r>
            <a:r>
              <a:rPr lang="fr-FR" b="1" dirty="0">
                <a:solidFill>
                  <a:srgbClr val="0000FF"/>
                </a:solidFill>
                <a:latin typeface="Tahoma" pitchFamily="34" charset="0"/>
                <a:ea typeface="Times New Roman" pitchFamily="18" charset="0"/>
              </a:rPr>
              <a:t>A</a:t>
            </a:r>
            <a:r>
              <a:rPr lang="ar-DZ" b="1" dirty="0">
                <a:solidFill>
                  <a:srgbClr val="0000FF"/>
                </a:solidFill>
                <a:latin typeface="Tahoma" pitchFamily="34" charset="0"/>
                <a:ea typeface="Times New Roman" pitchFamily="18" charset="0"/>
              </a:rPr>
              <a:t>                                                  </a:t>
            </a:r>
            <a:endParaRPr lang="ar-DZ" b="1" dirty="0">
              <a:latin typeface="Tahoma" pitchFamily="34" charset="0"/>
              <a:ea typeface="Times New Roman" pitchFamily="18" charset="0"/>
            </a:endParaRPr>
          </a:p>
        </p:txBody>
      </p:sp>
      <p:sp>
        <p:nvSpPr>
          <p:cNvPr id="11" name="ZoneTexte 10"/>
          <p:cNvSpPr txBox="1"/>
          <p:nvPr/>
        </p:nvSpPr>
        <p:spPr>
          <a:xfrm>
            <a:off x="8024826" y="4059800"/>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2" name="ZoneTexte 11"/>
          <p:cNvSpPr txBox="1"/>
          <p:nvPr/>
        </p:nvSpPr>
        <p:spPr>
          <a:xfrm>
            <a:off x="8024826" y="4929198"/>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3" name="ZoneTexte 12"/>
          <p:cNvSpPr txBox="1"/>
          <p:nvPr/>
        </p:nvSpPr>
        <p:spPr>
          <a:xfrm>
            <a:off x="5167306" y="4500570"/>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4" name="ZoneTexte 13"/>
          <p:cNvSpPr txBox="1"/>
          <p:nvPr/>
        </p:nvSpPr>
        <p:spPr>
          <a:xfrm>
            <a:off x="6667504" y="4500570"/>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5" name="ZoneTexte 14"/>
          <p:cNvSpPr txBox="1"/>
          <p:nvPr/>
        </p:nvSpPr>
        <p:spPr>
          <a:xfrm>
            <a:off x="5167306" y="4071942"/>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6" name="ZoneTexte 15"/>
          <p:cNvSpPr txBox="1"/>
          <p:nvPr/>
        </p:nvSpPr>
        <p:spPr>
          <a:xfrm>
            <a:off x="6667504" y="4071942"/>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7" name="ZoneTexte 16"/>
          <p:cNvSpPr txBox="1"/>
          <p:nvPr/>
        </p:nvSpPr>
        <p:spPr>
          <a:xfrm>
            <a:off x="5167306" y="4929198"/>
            <a:ext cx="1285884" cy="369332"/>
          </a:xfrm>
          <a:prstGeom prst="rect">
            <a:avLst/>
          </a:prstGeom>
          <a:noFill/>
        </p:spPr>
        <p:txBody>
          <a:bodyPr wrap="square" rtlCol="0">
            <a:spAutoFit/>
          </a:bodyPr>
          <a:lstStyle/>
          <a:p>
            <a:pPr algn="ctr" rtl="1"/>
            <a:r>
              <a:rPr lang="ar-DZ" b="1" dirty="0">
                <a:solidFill>
                  <a:srgbClr val="FF0000"/>
                </a:solidFill>
                <a:latin typeface="Calibri" panose="020F0502020204030204" pitchFamily="34" charset="0"/>
                <a:ea typeface="Calibri" panose="020F0502020204030204" pitchFamily="34" charset="0"/>
              </a:rPr>
              <a:t>تراص</a:t>
            </a:r>
            <a:endParaRPr lang="fr-FR" b="1" dirty="0">
              <a:solidFill>
                <a:srgbClr val="FF0000"/>
              </a:solidFill>
            </a:endParaRPr>
          </a:p>
        </p:txBody>
      </p:sp>
      <p:sp>
        <p:nvSpPr>
          <p:cNvPr id="18" name="ZoneTexte 17"/>
          <p:cNvSpPr txBox="1"/>
          <p:nvPr/>
        </p:nvSpPr>
        <p:spPr>
          <a:xfrm>
            <a:off x="9310678" y="4071942"/>
            <a:ext cx="1357322" cy="369332"/>
          </a:xfrm>
          <a:prstGeom prst="rect">
            <a:avLst/>
          </a:prstGeom>
          <a:noFill/>
        </p:spPr>
        <p:txBody>
          <a:bodyPr wrap="square" rtlCol="0">
            <a:spAutoFit/>
          </a:bodyPr>
          <a:lstStyle/>
          <a:p>
            <a:pPr algn="ctr" rtl="1"/>
            <a:r>
              <a:rPr lang="ar-DZ" b="1" dirty="0"/>
              <a:t>توافــق</a:t>
            </a:r>
            <a:endParaRPr lang="fr-FR" b="1" dirty="0"/>
          </a:p>
        </p:txBody>
      </p:sp>
      <p:sp>
        <p:nvSpPr>
          <p:cNvPr id="19" name="Rectangle 18"/>
          <p:cNvSpPr/>
          <p:nvPr/>
        </p:nvSpPr>
        <p:spPr>
          <a:xfrm>
            <a:off x="9665063" y="4500570"/>
            <a:ext cx="705642" cy="369332"/>
          </a:xfrm>
          <a:prstGeom prst="rect">
            <a:avLst/>
          </a:prstGeom>
        </p:spPr>
        <p:txBody>
          <a:bodyPr wrap="none">
            <a:spAutoFit/>
          </a:bodyPr>
          <a:lstStyle/>
          <a:p>
            <a:pPr algn="ctr" rtl="1"/>
            <a:r>
              <a:rPr lang="ar-DZ" b="1" dirty="0"/>
              <a:t>توافــق</a:t>
            </a:r>
            <a:endParaRPr lang="fr-FR" b="1" dirty="0"/>
          </a:p>
        </p:txBody>
      </p:sp>
      <p:sp>
        <p:nvSpPr>
          <p:cNvPr id="20" name="Rectangle 19"/>
          <p:cNvSpPr/>
          <p:nvPr/>
        </p:nvSpPr>
        <p:spPr>
          <a:xfrm>
            <a:off x="8310578" y="5357826"/>
            <a:ext cx="705642" cy="369332"/>
          </a:xfrm>
          <a:prstGeom prst="rect">
            <a:avLst/>
          </a:prstGeom>
        </p:spPr>
        <p:txBody>
          <a:bodyPr wrap="none">
            <a:spAutoFit/>
          </a:bodyPr>
          <a:lstStyle/>
          <a:p>
            <a:pPr algn="ctr" rtl="1"/>
            <a:r>
              <a:rPr lang="ar-DZ" b="1" dirty="0"/>
              <a:t>توافــق</a:t>
            </a:r>
            <a:endParaRPr lang="fr-FR" b="1" dirty="0"/>
          </a:p>
        </p:txBody>
      </p:sp>
      <p:sp>
        <p:nvSpPr>
          <p:cNvPr id="21" name="Rectangle 20"/>
          <p:cNvSpPr/>
          <p:nvPr/>
        </p:nvSpPr>
        <p:spPr>
          <a:xfrm>
            <a:off x="7024694" y="4929198"/>
            <a:ext cx="705642" cy="369332"/>
          </a:xfrm>
          <a:prstGeom prst="rect">
            <a:avLst/>
          </a:prstGeom>
        </p:spPr>
        <p:txBody>
          <a:bodyPr wrap="none">
            <a:spAutoFit/>
          </a:bodyPr>
          <a:lstStyle/>
          <a:p>
            <a:pPr algn="ctr" rtl="1"/>
            <a:r>
              <a:rPr lang="ar-DZ" b="1" dirty="0"/>
              <a:t>توافــق</a:t>
            </a:r>
            <a:endParaRPr lang="fr-FR" b="1" dirty="0"/>
          </a:p>
        </p:txBody>
      </p:sp>
      <p:sp>
        <p:nvSpPr>
          <p:cNvPr id="22" name="Rectangle 21"/>
          <p:cNvSpPr/>
          <p:nvPr/>
        </p:nvSpPr>
        <p:spPr>
          <a:xfrm>
            <a:off x="7024694" y="5357826"/>
            <a:ext cx="705642" cy="369332"/>
          </a:xfrm>
          <a:prstGeom prst="rect">
            <a:avLst/>
          </a:prstGeom>
        </p:spPr>
        <p:txBody>
          <a:bodyPr wrap="none">
            <a:spAutoFit/>
          </a:bodyPr>
          <a:lstStyle/>
          <a:p>
            <a:pPr algn="ctr" rtl="1"/>
            <a:r>
              <a:rPr lang="ar-DZ" b="1" dirty="0"/>
              <a:t>توافــق</a:t>
            </a:r>
            <a:endParaRPr lang="fr-FR" b="1" dirty="0"/>
          </a:p>
        </p:txBody>
      </p:sp>
      <p:sp>
        <p:nvSpPr>
          <p:cNvPr id="23" name="Rectangle 22"/>
          <p:cNvSpPr/>
          <p:nvPr/>
        </p:nvSpPr>
        <p:spPr>
          <a:xfrm>
            <a:off x="5524496" y="5357826"/>
            <a:ext cx="705642" cy="369332"/>
          </a:xfrm>
          <a:prstGeom prst="rect">
            <a:avLst/>
          </a:prstGeom>
        </p:spPr>
        <p:txBody>
          <a:bodyPr wrap="none">
            <a:spAutoFit/>
          </a:bodyPr>
          <a:lstStyle/>
          <a:p>
            <a:pPr algn="ctr" rtl="1"/>
            <a:r>
              <a:rPr lang="ar-DZ" b="1" dirty="0"/>
              <a:t>توافــق</a:t>
            </a:r>
            <a:endParaRPr lang="fr-FR" b="1" dirty="0"/>
          </a:p>
        </p:txBody>
      </p:sp>
      <p:sp>
        <p:nvSpPr>
          <p:cNvPr id="24" name="Rectangle 23"/>
          <p:cNvSpPr/>
          <p:nvPr/>
        </p:nvSpPr>
        <p:spPr>
          <a:xfrm>
            <a:off x="9724926" y="5357826"/>
            <a:ext cx="705642" cy="369332"/>
          </a:xfrm>
          <a:prstGeom prst="rect">
            <a:avLst/>
          </a:prstGeom>
        </p:spPr>
        <p:txBody>
          <a:bodyPr wrap="none">
            <a:spAutoFit/>
          </a:bodyPr>
          <a:lstStyle/>
          <a:p>
            <a:pPr algn="ctr" rtl="1"/>
            <a:r>
              <a:rPr lang="ar-DZ" b="1" dirty="0"/>
              <a:t>توافــق</a:t>
            </a:r>
            <a:endParaRPr lang="fr-FR" b="1" dirty="0"/>
          </a:p>
        </p:txBody>
      </p:sp>
      <p:sp>
        <p:nvSpPr>
          <p:cNvPr id="25" name="Rectangle 24"/>
          <p:cNvSpPr/>
          <p:nvPr/>
        </p:nvSpPr>
        <p:spPr>
          <a:xfrm>
            <a:off x="9667900" y="4929198"/>
            <a:ext cx="705642" cy="369332"/>
          </a:xfrm>
          <a:prstGeom prst="rect">
            <a:avLst/>
          </a:prstGeom>
        </p:spPr>
        <p:txBody>
          <a:bodyPr wrap="none">
            <a:spAutoFit/>
          </a:bodyPr>
          <a:lstStyle/>
          <a:p>
            <a:pPr algn="ctr" rtl="1"/>
            <a:r>
              <a:rPr lang="ar-DZ" b="1" dirty="0"/>
              <a:t>توافــق</a:t>
            </a:r>
            <a:endParaRPr lang="fr-FR" b="1" dirty="0"/>
          </a:p>
        </p:txBody>
      </p:sp>
      <p:sp>
        <p:nvSpPr>
          <p:cNvPr id="26" name="Rectangle 25"/>
          <p:cNvSpPr/>
          <p:nvPr/>
        </p:nvSpPr>
        <p:spPr>
          <a:xfrm>
            <a:off x="8382016" y="4500570"/>
            <a:ext cx="705642" cy="369332"/>
          </a:xfrm>
          <a:prstGeom prst="rect">
            <a:avLst/>
          </a:prstGeom>
        </p:spPr>
        <p:txBody>
          <a:bodyPr wrap="none">
            <a:spAutoFit/>
          </a:bodyPr>
          <a:lstStyle/>
          <a:p>
            <a:pPr algn="ctr" rtl="1"/>
            <a:r>
              <a:rPr lang="ar-DZ" b="1" dirty="0"/>
              <a:t>توافــق</a:t>
            </a:r>
            <a:endParaRPr lang="fr-FR" b="1" dirty="0"/>
          </a:p>
        </p:txBody>
      </p:sp>
      <p:cxnSp>
        <p:nvCxnSpPr>
          <p:cNvPr id="28" name="Connecteur en arc 27"/>
          <p:cNvCxnSpPr/>
          <p:nvPr/>
        </p:nvCxnSpPr>
        <p:spPr>
          <a:xfrm rot="10800000" flipV="1">
            <a:off x="4452927" y="3357561"/>
            <a:ext cx="1071570" cy="357190"/>
          </a:xfrm>
          <a:prstGeom prst="curved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F656037B-4B84-439C-8CE6-E3DB1A55842A}"/>
              </a:ext>
            </a:extLst>
          </p:cNvPr>
          <p:cNvSpPr>
            <a:spLocks noGrp="1"/>
          </p:cNvSpPr>
          <p:nvPr>
            <p:ph type="ftr" sz="quarter" idx="11"/>
          </p:nvPr>
        </p:nvSpPr>
        <p:spPr>
          <a:xfrm>
            <a:off x="191103" y="6544250"/>
            <a:ext cx="6672887" cy="365125"/>
          </a:xfrm>
        </p:spPr>
        <p:txBody>
          <a:bodyPr/>
          <a:lstStyle/>
          <a:p>
            <a:r>
              <a:rPr lang="ar-DZ" dirty="0"/>
              <a:t>طرفاية وسيلة- عبان رمضان-</a:t>
            </a:r>
            <a:endParaRPr lang="en-U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9948 -0.00509 L -0.05972 -0.00509 " pathEditMode="relative" rAng="0" ptsTypes="AA">
                                      <p:cBhvr>
                                        <p:cTn id="22" dur="2000" fill="hold"/>
                                        <p:tgtEl>
                                          <p:spTgt spid="28"/>
                                        </p:tgtEl>
                                        <p:attrNameLst>
                                          <p:attrName>ppt_x</p:attrName>
                                          <p:attrName>ppt_y</p:attrName>
                                        </p:attrNameLst>
                                      </p:cBhvr>
                                      <p:rCtr x="-80" y="0"/>
                                    </p:animMotion>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4)">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ircle(in)">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ircle(in)">
                                      <p:cBhvr>
                                        <p:cTn id="68" dur="2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circle(in)">
                                      <p:cBhvr>
                                        <p:cTn id="73" dur="2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circle(in)">
                                      <p:cBhvr>
                                        <p:cTn id="78" dur="2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edge">
                                      <p:cBhvr>
                                        <p:cTn id="89" dur="20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circle(in)">
                                      <p:cBhvr>
                                        <p:cTn id="94" dur="20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circle(in)">
                                      <p:cBhvr>
                                        <p:cTn id="99" dur="20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circle(in)">
                                      <p:cBhvr>
                                        <p:cTn id="104" dur="20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checkerboard(across)">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0" y="0"/>
            <a:ext cx="5143504" cy="6858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7016365" y="1917290"/>
            <a:ext cx="3786189" cy="4645741"/>
          </a:xfrm>
          <a:prstGeom prst="rect">
            <a:avLst/>
          </a:prstGeom>
          <a:noFill/>
          <a:ln w="9525">
            <a:noFill/>
            <a:miter lim="800000"/>
            <a:headEnd/>
            <a:tailEnd/>
          </a:ln>
          <a:effectLst/>
        </p:spPr>
      </p:pic>
      <p:sp>
        <p:nvSpPr>
          <p:cNvPr id="5" name="Rectangle 4"/>
          <p:cNvSpPr/>
          <p:nvPr/>
        </p:nvSpPr>
        <p:spPr>
          <a:xfrm>
            <a:off x="8679511" y="2020529"/>
            <a:ext cx="1197764" cy="369332"/>
          </a:xfrm>
          <a:prstGeom prst="rect">
            <a:avLst/>
          </a:prstGeom>
          <a:solidFill>
            <a:schemeClr val="bg1"/>
          </a:solidFill>
        </p:spPr>
        <p:txBody>
          <a:bodyPr wrap="square">
            <a:spAutoFit/>
          </a:bodyPr>
          <a:lstStyle/>
          <a:p>
            <a:pPr algn="r" rtl="1"/>
            <a:endParaRPr lang="fr-FR" dirty="0"/>
          </a:p>
        </p:txBody>
      </p:sp>
      <p:sp>
        <p:nvSpPr>
          <p:cNvPr id="6" name="Rectangle 5"/>
          <p:cNvSpPr/>
          <p:nvPr/>
        </p:nvSpPr>
        <p:spPr>
          <a:xfrm>
            <a:off x="7249056" y="2020529"/>
            <a:ext cx="1197764" cy="369332"/>
          </a:xfrm>
          <a:prstGeom prst="rect">
            <a:avLst/>
          </a:prstGeom>
          <a:solidFill>
            <a:schemeClr val="bg1"/>
          </a:solidFill>
        </p:spPr>
        <p:txBody>
          <a:bodyPr wrap="square">
            <a:spAutoFit/>
          </a:bodyPr>
          <a:lstStyle/>
          <a:p>
            <a:pPr algn="r" rtl="1"/>
            <a:endParaRPr lang="fr-FR" dirty="0"/>
          </a:p>
        </p:txBody>
      </p:sp>
      <p:sp>
        <p:nvSpPr>
          <p:cNvPr id="7" name="Rectangle 6">
            <a:extLst>
              <a:ext uri="{FF2B5EF4-FFF2-40B4-BE49-F238E27FC236}">
                <a16:creationId xmlns:a16="http://schemas.microsoft.com/office/drawing/2014/main" id="{AB6B334D-8887-4BCD-843B-90DA0FCD99B5}"/>
              </a:ext>
            </a:extLst>
          </p:cNvPr>
          <p:cNvSpPr/>
          <p:nvPr/>
        </p:nvSpPr>
        <p:spPr>
          <a:xfrm>
            <a:off x="7581643" y="13333"/>
            <a:ext cx="2195736" cy="461665"/>
          </a:xfrm>
          <a:prstGeom prst="rect">
            <a:avLst/>
          </a:prstGeom>
          <a:solidFill>
            <a:srgbClr val="FFFF00"/>
          </a:solidFill>
          <a:ln>
            <a:solidFill>
              <a:srgbClr val="FF0000"/>
            </a:solidFill>
          </a:ln>
        </p:spPr>
        <p:txBody>
          <a:bodyPr wrap="square">
            <a:spAutoFit/>
          </a:bodyPr>
          <a:lstStyle/>
          <a:p>
            <a:pPr algn="r"/>
            <a:r>
              <a:rPr lang="ar-DZ" sz="2400" b="1" dirty="0">
                <a:solidFill>
                  <a:srgbClr val="FF0000"/>
                </a:solidFill>
                <a:latin typeface="Tahoma" pitchFamily="34" charset="0"/>
                <a:cs typeface="+mj-cs"/>
              </a:rPr>
              <a:t>تقويم المورد2</a:t>
            </a:r>
            <a:endParaRPr lang="fr-FR" sz="2400" b="1" dirty="0">
              <a:solidFill>
                <a:srgbClr val="FF0000"/>
              </a:solidFill>
              <a:latin typeface="Tahoma" pitchFamily="34" charset="0"/>
              <a:cs typeface="+mj-cs"/>
            </a:endParaRPr>
          </a:p>
        </p:txBody>
      </p:sp>
      <p:sp>
        <p:nvSpPr>
          <p:cNvPr id="2" name="ZoneTexte 1">
            <a:extLst>
              <a:ext uri="{FF2B5EF4-FFF2-40B4-BE49-F238E27FC236}">
                <a16:creationId xmlns:a16="http://schemas.microsoft.com/office/drawing/2014/main" id="{94B547DE-6168-4845-9009-A0D214497D08}"/>
              </a:ext>
            </a:extLst>
          </p:cNvPr>
          <p:cNvSpPr txBox="1"/>
          <p:nvPr/>
        </p:nvSpPr>
        <p:spPr>
          <a:xfrm>
            <a:off x="5122606" y="5057395"/>
            <a:ext cx="973394" cy="542699"/>
          </a:xfrm>
          <a:prstGeom prst="rect">
            <a:avLst/>
          </a:prstGeom>
          <a:solidFill>
            <a:schemeClr val="bg1"/>
          </a:solidFill>
        </p:spPr>
        <p:txBody>
          <a:bodyPr wrap="square" rtlCol="0">
            <a:spAutoFit/>
          </a:bodyPr>
          <a:lstStyle/>
          <a:p>
            <a:endParaRPr lang="fr-DZ" dirty="0"/>
          </a:p>
        </p:txBody>
      </p:sp>
      <p:sp>
        <p:nvSpPr>
          <p:cNvPr id="8" name="ZoneTexte 7">
            <a:extLst>
              <a:ext uri="{FF2B5EF4-FFF2-40B4-BE49-F238E27FC236}">
                <a16:creationId xmlns:a16="http://schemas.microsoft.com/office/drawing/2014/main" id="{017000BB-0C85-43E4-AD3E-EFBB4F93A640}"/>
              </a:ext>
            </a:extLst>
          </p:cNvPr>
          <p:cNvSpPr txBox="1"/>
          <p:nvPr/>
        </p:nvSpPr>
        <p:spPr>
          <a:xfrm>
            <a:off x="4812890" y="1752911"/>
            <a:ext cx="796413" cy="501446"/>
          </a:xfrm>
          <a:prstGeom prst="rect">
            <a:avLst/>
          </a:prstGeom>
          <a:solidFill>
            <a:schemeClr val="bg1"/>
          </a:solidFill>
        </p:spPr>
        <p:txBody>
          <a:bodyPr wrap="square" rtlCol="0">
            <a:spAutoFit/>
          </a:bodyPr>
          <a:lstStyle/>
          <a:p>
            <a:endParaRPr lang="fr-DZ" dirty="0"/>
          </a:p>
        </p:txBody>
      </p:sp>
      <p:sp>
        <p:nvSpPr>
          <p:cNvPr id="9" name="ZoneTexte 8">
            <a:extLst>
              <a:ext uri="{FF2B5EF4-FFF2-40B4-BE49-F238E27FC236}">
                <a16:creationId xmlns:a16="http://schemas.microsoft.com/office/drawing/2014/main" id="{5FDAF5DA-2081-4A81-A717-93998F50A8CE}"/>
              </a:ext>
            </a:extLst>
          </p:cNvPr>
          <p:cNvSpPr txBox="1"/>
          <p:nvPr/>
        </p:nvSpPr>
        <p:spPr>
          <a:xfrm>
            <a:off x="4970206" y="2342848"/>
            <a:ext cx="796413" cy="501446"/>
          </a:xfrm>
          <a:prstGeom prst="rect">
            <a:avLst/>
          </a:prstGeom>
          <a:solidFill>
            <a:schemeClr val="bg1"/>
          </a:solidFill>
        </p:spPr>
        <p:txBody>
          <a:bodyPr wrap="square" rtlCol="0">
            <a:spAutoFit/>
          </a:bodyPr>
          <a:lstStyle/>
          <a:p>
            <a:endParaRPr lang="fr-DZ" dirty="0"/>
          </a:p>
        </p:txBody>
      </p:sp>
      <p:sp>
        <p:nvSpPr>
          <p:cNvPr id="10" name="ZoneTexte 9">
            <a:extLst>
              <a:ext uri="{FF2B5EF4-FFF2-40B4-BE49-F238E27FC236}">
                <a16:creationId xmlns:a16="http://schemas.microsoft.com/office/drawing/2014/main" id="{E366311E-4A73-479B-B35B-4AD5043A020F}"/>
              </a:ext>
            </a:extLst>
          </p:cNvPr>
          <p:cNvSpPr txBox="1"/>
          <p:nvPr/>
        </p:nvSpPr>
        <p:spPr>
          <a:xfrm>
            <a:off x="4970205" y="3098234"/>
            <a:ext cx="796413" cy="501446"/>
          </a:xfrm>
          <a:prstGeom prst="rect">
            <a:avLst/>
          </a:prstGeom>
          <a:solidFill>
            <a:schemeClr val="bg1"/>
          </a:solidFill>
        </p:spPr>
        <p:txBody>
          <a:bodyPr wrap="square" rtlCol="0">
            <a:spAutoFit/>
          </a:bodyPr>
          <a:lstStyle/>
          <a:p>
            <a:endParaRPr lang="fr-DZ" dirty="0"/>
          </a:p>
        </p:txBody>
      </p:sp>
      <p:sp>
        <p:nvSpPr>
          <p:cNvPr id="11" name="ZoneTexte 10">
            <a:extLst>
              <a:ext uri="{FF2B5EF4-FFF2-40B4-BE49-F238E27FC236}">
                <a16:creationId xmlns:a16="http://schemas.microsoft.com/office/drawing/2014/main" id="{ED864FC1-6FA7-4A9F-BAA0-43BF43586E22}"/>
              </a:ext>
            </a:extLst>
          </p:cNvPr>
          <p:cNvSpPr txBox="1"/>
          <p:nvPr/>
        </p:nvSpPr>
        <p:spPr>
          <a:xfrm>
            <a:off x="4970205" y="3635568"/>
            <a:ext cx="796412" cy="544216"/>
          </a:xfrm>
          <a:prstGeom prst="rect">
            <a:avLst/>
          </a:prstGeom>
          <a:solidFill>
            <a:schemeClr val="bg1"/>
          </a:solidFill>
        </p:spPr>
        <p:txBody>
          <a:bodyPr wrap="square" rtlCol="0">
            <a:spAutoFit/>
          </a:bodyPr>
          <a:lstStyle/>
          <a:p>
            <a:endParaRPr lang="fr-DZ" dirty="0"/>
          </a:p>
        </p:txBody>
      </p:sp>
      <p:sp>
        <p:nvSpPr>
          <p:cNvPr id="12" name="ZoneTexte 11">
            <a:extLst>
              <a:ext uri="{FF2B5EF4-FFF2-40B4-BE49-F238E27FC236}">
                <a16:creationId xmlns:a16="http://schemas.microsoft.com/office/drawing/2014/main" id="{50EE04BA-AE3A-451C-839D-6F5108AA0F08}"/>
              </a:ext>
            </a:extLst>
          </p:cNvPr>
          <p:cNvSpPr txBox="1"/>
          <p:nvPr/>
        </p:nvSpPr>
        <p:spPr>
          <a:xfrm>
            <a:off x="4812889" y="4349701"/>
            <a:ext cx="796413" cy="501446"/>
          </a:xfrm>
          <a:prstGeom prst="rect">
            <a:avLst/>
          </a:prstGeom>
          <a:solidFill>
            <a:schemeClr val="bg1"/>
          </a:solidFill>
        </p:spPr>
        <p:txBody>
          <a:bodyPr wrap="square" rtlCol="0">
            <a:spAutoFit/>
          </a:bodyPr>
          <a:lstStyle/>
          <a:p>
            <a:endParaRPr lang="fr-DZ" dirty="0"/>
          </a:p>
        </p:txBody>
      </p:sp>
      <p:sp>
        <p:nvSpPr>
          <p:cNvPr id="13" name="ZoneTexte 12">
            <a:extLst>
              <a:ext uri="{FF2B5EF4-FFF2-40B4-BE49-F238E27FC236}">
                <a16:creationId xmlns:a16="http://schemas.microsoft.com/office/drawing/2014/main" id="{993C843A-F43C-44E2-81CB-D27477169E06}"/>
              </a:ext>
            </a:extLst>
          </p:cNvPr>
          <p:cNvSpPr txBox="1"/>
          <p:nvPr/>
        </p:nvSpPr>
        <p:spPr>
          <a:xfrm>
            <a:off x="4970204" y="914179"/>
            <a:ext cx="796413" cy="501446"/>
          </a:xfrm>
          <a:prstGeom prst="rect">
            <a:avLst/>
          </a:prstGeom>
          <a:solidFill>
            <a:schemeClr val="bg1"/>
          </a:solidFill>
        </p:spPr>
        <p:txBody>
          <a:bodyPr wrap="square" rtlCol="0">
            <a:spAutoFit/>
          </a:bodyPr>
          <a:lstStyle/>
          <a:p>
            <a:endParaRPr lang="fr-DZ" dirty="0"/>
          </a:p>
        </p:txBody>
      </p:sp>
      <p:sp>
        <p:nvSpPr>
          <p:cNvPr id="14" name="ZoneTexte 13">
            <a:extLst>
              <a:ext uri="{FF2B5EF4-FFF2-40B4-BE49-F238E27FC236}">
                <a16:creationId xmlns:a16="http://schemas.microsoft.com/office/drawing/2014/main" id="{C6C427BA-A1F0-4DA1-8C41-87FC72ED39C4}"/>
              </a:ext>
            </a:extLst>
          </p:cNvPr>
          <p:cNvSpPr txBox="1"/>
          <p:nvPr/>
        </p:nvSpPr>
        <p:spPr>
          <a:xfrm>
            <a:off x="4970204" y="5770011"/>
            <a:ext cx="796413" cy="501446"/>
          </a:xfrm>
          <a:prstGeom prst="rect">
            <a:avLst/>
          </a:prstGeom>
          <a:solidFill>
            <a:schemeClr val="bg1"/>
          </a:solidFill>
        </p:spPr>
        <p:txBody>
          <a:bodyPr wrap="square" rtlCol="0">
            <a:spAutoFit/>
          </a:bodyPr>
          <a:lstStyle/>
          <a:p>
            <a:endParaRPr lang="fr-DZ" dirty="0"/>
          </a:p>
        </p:txBody>
      </p:sp>
      <p:sp>
        <p:nvSpPr>
          <p:cNvPr id="15" name="ZoneTexte 14">
            <a:extLst>
              <a:ext uri="{FF2B5EF4-FFF2-40B4-BE49-F238E27FC236}">
                <a16:creationId xmlns:a16="http://schemas.microsoft.com/office/drawing/2014/main" id="{65007D35-A7D3-46F3-9C2C-6203C7A312B5}"/>
              </a:ext>
            </a:extLst>
          </p:cNvPr>
          <p:cNvSpPr txBox="1"/>
          <p:nvPr/>
        </p:nvSpPr>
        <p:spPr>
          <a:xfrm>
            <a:off x="6828503" y="694698"/>
            <a:ext cx="3974051" cy="830997"/>
          </a:xfrm>
          <a:prstGeom prst="rect">
            <a:avLst/>
          </a:prstGeom>
          <a:solidFill>
            <a:schemeClr val="bg1"/>
          </a:solidFill>
        </p:spPr>
        <p:txBody>
          <a:bodyPr wrap="square" rtlCol="0">
            <a:spAutoFit/>
          </a:bodyPr>
          <a:lstStyle/>
          <a:p>
            <a:pPr algn="ctr"/>
            <a:r>
              <a:rPr lang="ar-DZ" sz="2400" dirty="0"/>
              <a:t>أكمل الجدول التالي بتحديد الزمرة وعامل </a:t>
            </a:r>
            <a:r>
              <a:rPr lang="ar-DZ" sz="2400" dirty="0" err="1"/>
              <a:t>الريزوس</a:t>
            </a:r>
            <a:endParaRPr lang="fr-DZ" sz="2400" dirty="0"/>
          </a:p>
        </p:txBody>
      </p:sp>
      <p:sp>
        <p:nvSpPr>
          <p:cNvPr id="3" name="Espace réservé du pied de page 2">
            <a:extLst>
              <a:ext uri="{FF2B5EF4-FFF2-40B4-BE49-F238E27FC236}">
                <a16:creationId xmlns:a16="http://schemas.microsoft.com/office/drawing/2014/main" id="{835E55DA-3398-498B-8D5D-E1DD7728F989}"/>
              </a:ext>
            </a:extLst>
          </p:cNvPr>
          <p:cNvSpPr>
            <a:spLocks noGrp="1"/>
          </p:cNvSpPr>
          <p:nvPr>
            <p:ph type="ftr" sz="quarter" idx="11"/>
          </p:nvPr>
        </p:nvSpPr>
        <p:spPr>
          <a:xfrm>
            <a:off x="155616" y="6473241"/>
            <a:ext cx="6672887" cy="365125"/>
          </a:xfrm>
        </p:spPr>
        <p:txBody>
          <a:bodyPr/>
          <a:lstStyle/>
          <a:p>
            <a:r>
              <a:rPr lang="ar-DZ"/>
              <a:t>طرفاية وسيلة- عبان رمضان-</a:t>
            </a:r>
            <a:endParaRPr lang="en-US" dirty="0"/>
          </a:p>
        </p:txBody>
      </p:sp>
    </p:spTree>
  </p:cSld>
  <p:clrMapOvr>
    <a:masterClrMapping/>
  </p:clrMapOvr>
  <p:transition spd="med">
    <p:cover dir="l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0" y="0"/>
            <a:ext cx="5143504" cy="6858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6596067" y="571480"/>
            <a:ext cx="3786189" cy="6072230"/>
          </a:xfrm>
          <a:prstGeom prst="rect">
            <a:avLst/>
          </a:prstGeom>
          <a:noFill/>
          <a:ln w="9525">
            <a:noFill/>
            <a:miter lim="800000"/>
            <a:headEnd/>
            <a:tailEnd/>
          </a:ln>
          <a:effectLst/>
        </p:spPr>
      </p:pic>
      <p:sp>
        <p:nvSpPr>
          <p:cNvPr id="5" name="Rectangle 4"/>
          <p:cNvSpPr/>
          <p:nvPr/>
        </p:nvSpPr>
        <p:spPr>
          <a:xfrm>
            <a:off x="8310578" y="928670"/>
            <a:ext cx="1197764" cy="369332"/>
          </a:xfrm>
          <a:prstGeom prst="rect">
            <a:avLst/>
          </a:prstGeom>
        </p:spPr>
        <p:txBody>
          <a:bodyPr wrap="square">
            <a:spAutoFit/>
          </a:bodyPr>
          <a:lstStyle/>
          <a:p>
            <a:pPr algn="r" rtl="1"/>
            <a:r>
              <a:rPr lang="ar-DZ" b="1" dirty="0">
                <a:solidFill>
                  <a:srgbClr val="0000FF"/>
                </a:solidFill>
                <a:latin typeface="Tahoma" pitchFamily="34" charset="0"/>
                <a:ea typeface="Times New Roman" pitchFamily="18" charset="0"/>
                <a:cs typeface="Tahoma" pitchFamily="34" charset="0"/>
              </a:rPr>
              <a:t>مضاد </a:t>
            </a:r>
            <a:r>
              <a:rPr lang="fr-FR" b="1" dirty="0">
                <a:solidFill>
                  <a:srgbClr val="0000FF"/>
                </a:solidFill>
                <a:latin typeface="Tahoma" pitchFamily="34" charset="0"/>
                <a:ea typeface="Times New Roman" pitchFamily="18" charset="0"/>
                <a:cs typeface="Tahoma" pitchFamily="34" charset="0"/>
              </a:rPr>
              <a:t>   D</a:t>
            </a:r>
            <a:endParaRPr lang="fr-FR" dirty="0"/>
          </a:p>
        </p:txBody>
      </p:sp>
      <p:sp>
        <p:nvSpPr>
          <p:cNvPr id="6" name="Rectangle 5"/>
          <p:cNvSpPr/>
          <p:nvPr/>
        </p:nvSpPr>
        <p:spPr>
          <a:xfrm>
            <a:off x="6810380" y="928670"/>
            <a:ext cx="1197764" cy="369332"/>
          </a:xfrm>
          <a:prstGeom prst="rect">
            <a:avLst/>
          </a:prstGeom>
        </p:spPr>
        <p:txBody>
          <a:bodyPr wrap="none">
            <a:spAutoFit/>
          </a:bodyPr>
          <a:lstStyle/>
          <a:p>
            <a:pPr algn="r" rtl="1"/>
            <a:r>
              <a:rPr lang="ar-DZ" b="1" dirty="0">
                <a:solidFill>
                  <a:srgbClr val="0000FF"/>
                </a:solidFill>
                <a:latin typeface="Tahoma" pitchFamily="34" charset="0"/>
                <a:ea typeface="Times New Roman" pitchFamily="18" charset="0"/>
                <a:cs typeface="Tahoma" pitchFamily="34" charset="0"/>
              </a:rPr>
              <a:t>مضاد </a:t>
            </a:r>
            <a:r>
              <a:rPr lang="fr-FR" b="1" dirty="0">
                <a:solidFill>
                  <a:srgbClr val="0000FF"/>
                </a:solidFill>
                <a:latin typeface="Tahoma" pitchFamily="34" charset="0"/>
                <a:ea typeface="Times New Roman" pitchFamily="18" charset="0"/>
                <a:cs typeface="Tahoma" pitchFamily="34" charset="0"/>
              </a:rPr>
              <a:t>   D</a:t>
            </a:r>
            <a:endParaRPr lang="fr-FR" dirty="0"/>
          </a:p>
        </p:txBody>
      </p:sp>
      <p:sp>
        <p:nvSpPr>
          <p:cNvPr id="7" name="Rectangle 6">
            <a:extLst>
              <a:ext uri="{FF2B5EF4-FFF2-40B4-BE49-F238E27FC236}">
                <a16:creationId xmlns:a16="http://schemas.microsoft.com/office/drawing/2014/main" id="{29B76AF9-E2E5-4041-AE4E-774916B96003}"/>
              </a:ext>
            </a:extLst>
          </p:cNvPr>
          <p:cNvSpPr/>
          <p:nvPr/>
        </p:nvSpPr>
        <p:spPr>
          <a:xfrm>
            <a:off x="7239613" y="14946"/>
            <a:ext cx="2195736" cy="461665"/>
          </a:xfrm>
          <a:prstGeom prst="rect">
            <a:avLst/>
          </a:prstGeom>
          <a:solidFill>
            <a:srgbClr val="FFFF00"/>
          </a:solidFill>
          <a:ln>
            <a:solidFill>
              <a:srgbClr val="FF0000"/>
            </a:solidFill>
          </a:ln>
        </p:spPr>
        <p:txBody>
          <a:bodyPr wrap="square">
            <a:spAutoFit/>
          </a:bodyPr>
          <a:lstStyle/>
          <a:p>
            <a:pPr algn="r"/>
            <a:r>
              <a:rPr lang="ar-DZ" sz="2400" b="1" dirty="0">
                <a:solidFill>
                  <a:srgbClr val="FF0000"/>
                </a:solidFill>
                <a:latin typeface="Tahoma" pitchFamily="34" charset="0"/>
                <a:cs typeface="+mj-cs"/>
              </a:rPr>
              <a:t>حل التقوي2</a:t>
            </a:r>
            <a:endParaRPr lang="fr-FR" sz="2400" b="1" dirty="0">
              <a:solidFill>
                <a:srgbClr val="FF0000"/>
              </a:solidFill>
              <a:latin typeface="Tahoma" pitchFamily="34" charset="0"/>
              <a:cs typeface="+mj-cs"/>
            </a:endParaRPr>
          </a:p>
        </p:txBody>
      </p:sp>
      <p:sp>
        <p:nvSpPr>
          <p:cNvPr id="2" name="Espace réservé du pied de page 1">
            <a:extLst>
              <a:ext uri="{FF2B5EF4-FFF2-40B4-BE49-F238E27FC236}">
                <a16:creationId xmlns:a16="http://schemas.microsoft.com/office/drawing/2014/main" id="{8E530482-87CD-4CF3-A7AD-973BC4D90CE7}"/>
              </a:ext>
            </a:extLst>
          </p:cNvPr>
          <p:cNvSpPr>
            <a:spLocks noGrp="1"/>
          </p:cNvSpPr>
          <p:nvPr>
            <p:ph type="ftr" sz="quarter" idx="11"/>
          </p:nvPr>
        </p:nvSpPr>
        <p:spPr>
          <a:xfrm>
            <a:off x="137493" y="6492875"/>
            <a:ext cx="6672887" cy="365125"/>
          </a:xfrm>
        </p:spPr>
        <p:txBody>
          <a:bodyPr/>
          <a:lstStyle/>
          <a:p>
            <a:r>
              <a:rPr lang="ar-DZ"/>
              <a:t>طرفاية وسيلة- عبان رمضان-</a:t>
            </a:r>
            <a:endParaRPr lang="en-US" dirty="0"/>
          </a:p>
        </p:txBody>
      </p:sp>
    </p:spTree>
  </p:cSld>
  <p:clrMapOvr>
    <a:masterClrMapping/>
  </p:clrMapOvr>
  <p:transition spd="med">
    <p:cover dir="ld"/>
  </p:transition>
</p:sld>
</file>

<file path=ppt/slides/slide3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1034" name="Picture 10" descr="C:\Users\Tom\AppData\Local\Microsoft\Windows\Temporary Internet Files\Content.IE5\54P6HUVA\MPj04387380000[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Rectangle 3">
            <a:extLst>
              <a:ext uri="{FF2B5EF4-FFF2-40B4-BE49-F238E27FC236}">
                <a16:creationId xmlns:a16="http://schemas.microsoft.com/office/drawing/2014/main" id="{B4D9FD34-651E-4DAB-B0A6-FDC7B716DA64}"/>
              </a:ext>
            </a:extLst>
          </p:cNvPr>
          <p:cNvSpPr/>
          <p:nvPr/>
        </p:nvSpPr>
        <p:spPr>
          <a:xfrm>
            <a:off x="0" y="0"/>
            <a:ext cx="12192000" cy="6858000"/>
          </a:xfrm>
          <a:prstGeom prst="rect">
            <a:avLst/>
          </a:prstGeom>
          <a:blipFill>
            <a:blip r:embed="rId3"/>
            <a:stretch>
              <a:fillRect l="-25000" r="-25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Stop">
              <a:avLst/>
            </a:prstTxWarp>
          </a:bodyPr>
          <a:lstStyle/>
          <a:p>
            <a:pPr lvl="0" algn="ctr" rtl="1">
              <a:defRPr/>
            </a:pPr>
            <a:r>
              <a:rPr lang="ar-DZ"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بالتوفيق إنشاء الله أبنائي نحن هنا لكل تساؤلاتكم </a:t>
            </a:r>
          </a:p>
          <a:p>
            <a:pPr lvl="0" algn="ctr" rtl="1">
              <a:defRPr/>
            </a:pPr>
            <a:r>
              <a:rPr lang="ar-DZ"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الأستاذة طرفاية وسيلة</a:t>
            </a:r>
          </a:p>
          <a:p>
            <a:pPr lvl="0" algn="ctr" rtl="1">
              <a:defRPr/>
            </a:pPr>
            <a:r>
              <a:rPr lang="ar-DZ"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مؤسسة عبان رمضان</a:t>
            </a:r>
          </a:p>
          <a:p>
            <a:pPr lvl="0" algn="ctr" rtl="1">
              <a:defRPr/>
            </a:pPr>
            <a:r>
              <a:rPr lang="ar-DZ"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ماي 2020</a:t>
            </a:r>
          </a:p>
        </p:txBody>
      </p:sp>
      <p:sp>
        <p:nvSpPr>
          <p:cNvPr id="5" name="ZoneTexte 4">
            <a:extLst>
              <a:ext uri="{FF2B5EF4-FFF2-40B4-BE49-F238E27FC236}">
                <a16:creationId xmlns:a16="http://schemas.microsoft.com/office/drawing/2014/main" id="{20C62CE1-3552-4572-B36A-9360DA750B3F}"/>
              </a:ext>
            </a:extLst>
          </p:cNvPr>
          <p:cNvSpPr txBox="1"/>
          <p:nvPr/>
        </p:nvSpPr>
        <p:spPr>
          <a:xfrm>
            <a:off x="2567608" y="332656"/>
            <a:ext cx="7416824" cy="1800200"/>
          </a:xfrm>
          <a:prstGeom prst="rect">
            <a:avLst/>
          </a:prstGeom>
          <a:noFill/>
        </p:spPr>
        <p:txBody>
          <a:bodyPr wrap="square" rtlCol="0">
            <a:spAutoFit/>
          </a:bodyPr>
          <a:lstStyle/>
          <a:p>
            <a:endParaRPr lang="fr-DZ" dirty="0"/>
          </a:p>
        </p:txBody>
      </p:sp>
    </p:spTree>
    <p:extLst>
      <p:ext uri="{BB962C8B-B14F-4D97-AF65-F5344CB8AC3E}">
        <p14:creationId xmlns:p14="http://schemas.microsoft.com/office/powerpoint/2010/main" val="2817294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4">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000"/>
                                        <p:tgtEl>
                                          <p:spTgt spid="4">
                                            <p:txEl>
                                              <p:pRg st="1" end="1"/>
                                            </p:txEl>
                                          </p:spTgt>
                                        </p:tgtEl>
                                      </p:cBhvr>
                                    </p:animEffect>
                                    <p:anim calcmode="lin" valueType="num">
                                      <p:cBhvr>
                                        <p:cTn id="17"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4">
                                            <p:txEl>
                                              <p:pRg st="1" end="1"/>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2000"/>
                                        <p:tgtEl>
                                          <p:spTgt spid="4">
                                            <p:txEl>
                                              <p:pRg st="3" end="3"/>
                                            </p:txEl>
                                          </p:spTgt>
                                        </p:tgtEl>
                                      </p:cBhvr>
                                    </p:animEffect>
                                    <p:anim calcmode="lin" valueType="num">
                                      <p:cBhvr>
                                        <p:cTn id="27"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A8BF5-5EDF-4252-B569-0F1CAEAF7572}"/>
              </a:ext>
            </a:extLst>
          </p:cNvPr>
          <p:cNvSpPr/>
          <p:nvPr/>
        </p:nvSpPr>
        <p:spPr>
          <a:xfrm>
            <a:off x="414728" y="256723"/>
            <a:ext cx="11602386" cy="1569660"/>
          </a:xfrm>
          <a:prstGeom prst="rect">
            <a:avLst/>
          </a:prstGeom>
        </p:spPr>
        <p:txBody>
          <a:bodyPr wrap="square">
            <a:spAutoFit/>
          </a:bodyPr>
          <a:lstStyle/>
          <a:p>
            <a:pPr algn="r"/>
            <a:r>
              <a:rPr lang="ar-DZ" sz="2400" b="1" u="sng" dirty="0">
                <a:solidFill>
                  <a:srgbClr val="FF0000"/>
                </a:solidFill>
              </a:rPr>
              <a:t>معلومات يجب معرفتها </a:t>
            </a:r>
          </a:p>
          <a:p>
            <a:pPr algn="r"/>
            <a:r>
              <a:rPr lang="ar-DZ" sz="2400" b="1" dirty="0"/>
              <a:t>تتكون عضوية الشخص الواحد من خلايا يحتوي سطح غشائها الهيولي على محددات (وسامات  </a:t>
            </a:r>
          </a:p>
          <a:p>
            <a:pPr algn="r"/>
            <a:r>
              <a:rPr lang="ar-DZ" sz="2400" b="1" dirty="0"/>
              <a:t>يعمل الجهاز المناعي في المرحلة الجنينية على التعرف عليها وحفظها بذاكرته ويعتبرها ذات وما سواها يشكل لا ذات بالنسبة لكل فرد</a:t>
            </a:r>
          </a:p>
        </p:txBody>
      </p:sp>
      <p:sp>
        <p:nvSpPr>
          <p:cNvPr id="3" name="ZoneTexte 2">
            <a:extLst>
              <a:ext uri="{FF2B5EF4-FFF2-40B4-BE49-F238E27FC236}">
                <a16:creationId xmlns:a16="http://schemas.microsoft.com/office/drawing/2014/main" id="{374A8AF6-593D-4EAE-883A-842B6901C947}"/>
              </a:ext>
            </a:extLst>
          </p:cNvPr>
          <p:cNvSpPr txBox="1"/>
          <p:nvPr/>
        </p:nvSpPr>
        <p:spPr>
          <a:xfrm>
            <a:off x="1904751" y="456778"/>
            <a:ext cx="899409" cy="584775"/>
          </a:xfrm>
          <a:prstGeom prst="rect">
            <a:avLst/>
          </a:prstGeom>
          <a:noFill/>
        </p:spPr>
        <p:txBody>
          <a:bodyPr wrap="square" rtlCol="0">
            <a:spAutoFit/>
          </a:bodyPr>
          <a:lstStyle/>
          <a:p>
            <a:r>
              <a:rPr lang="ar-DZ" sz="3200" b="1" dirty="0"/>
              <a:t>)</a:t>
            </a:r>
            <a:r>
              <a:rPr lang="fr-FR" b="1" dirty="0"/>
              <a:t>CMH</a:t>
            </a:r>
            <a:endParaRPr lang="fr-DZ" dirty="0"/>
          </a:p>
        </p:txBody>
      </p:sp>
      <p:sp>
        <p:nvSpPr>
          <p:cNvPr id="4" name="Rectangle 3">
            <a:extLst>
              <a:ext uri="{FF2B5EF4-FFF2-40B4-BE49-F238E27FC236}">
                <a16:creationId xmlns:a16="http://schemas.microsoft.com/office/drawing/2014/main" id="{10E0F126-342F-459C-848A-28065B55C21A}"/>
              </a:ext>
            </a:extLst>
          </p:cNvPr>
          <p:cNvSpPr/>
          <p:nvPr/>
        </p:nvSpPr>
        <p:spPr>
          <a:xfrm>
            <a:off x="0" y="2505670"/>
            <a:ext cx="12192000" cy="1200329"/>
          </a:xfrm>
          <a:prstGeom prst="rect">
            <a:avLst/>
          </a:prstGeom>
        </p:spPr>
        <p:txBody>
          <a:bodyPr wrap="square">
            <a:spAutoFit/>
          </a:bodyPr>
          <a:lstStyle/>
          <a:p>
            <a:pPr algn="r"/>
            <a:r>
              <a:rPr lang="ar-DZ" sz="2400" b="1" dirty="0"/>
              <a:t>ا-:تحديد الزمر الدموية في نظام</a:t>
            </a:r>
            <a:endParaRPr lang="fr-FR" sz="2400" b="1" dirty="0"/>
          </a:p>
          <a:p>
            <a:pPr algn="r"/>
            <a:r>
              <a:rPr lang="ar-DZ" sz="2400" b="1" dirty="0"/>
              <a:t>تحتوي  الكريات الحمراء للشخص على سطح غشائها الهيولي محددات تعتبر مولدات ضد (هناك نوعان من مولدات الضد هي</a:t>
            </a:r>
            <a:endParaRPr lang="ar-DZ" dirty="0"/>
          </a:p>
        </p:txBody>
      </p:sp>
      <p:sp>
        <p:nvSpPr>
          <p:cNvPr id="5" name="ZoneTexte 4">
            <a:extLst>
              <a:ext uri="{FF2B5EF4-FFF2-40B4-BE49-F238E27FC236}">
                <a16:creationId xmlns:a16="http://schemas.microsoft.com/office/drawing/2014/main" id="{46B1E9DD-D0D8-47EF-B291-4E1FD9BB4EE6}"/>
              </a:ext>
            </a:extLst>
          </p:cNvPr>
          <p:cNvSpPr txBox="1"/>
          <p:nvPr/>
        </p:nvSpPr>
        <p:spPr>
          <a:xfrm>
            <a:off x="7974767" y="2485738"/>
            <a:ext cx="1124263" cy="523220"/>
          </a:xfrm>
          <a:prstGeom prst="rect">
            <a:avLst/>
          </a:prstGeom>
          <a:noFill/>
        </p:spPr>
        <p:txBody>
          <a:bodyPr wrap="square" rtlCol="0">
            <a:spAutoFit/>
          </a:bodyPr>
          <a:lstStyle/>
          <a:p>
            <a:r>
              <a:rPr lang="fr-FR" sz="2800" b="1" dirty="0"/>
              <a:t>ABO</a:t>
            </a:r>
            <a:endParaRPr lang="fr-DZ" sz="2800" dirty="0"/>
          </a:p>
        </p:txBody>
      </p:sp>
      <p:sp>
        <p:nvSpPr>
          <p:cNvPr id="6" name="ZoneTexte 5">
            <a:extLst>
              <a:ext uri="{FF2B5EF4-FFF2-40B4-BE49-F238E27FC236}">
                <a16:creationId xmlns:a16="http://schemas.microsoft.com/office/drawing/2014/main" id="{2B79ED12-6600-4FE4-9713-0B92187170EC}"/>
              </a:ext>
            </a:extLst>
          </p:cNvPr>
          <p:cNvSpPr txBox="1"/>
          <p:nvPr/>
        </p:nvSpPr>
        <p:spPr>
          <a:xfrm>
            <a:off x="11122700" y="3281569"/>
            <a:ext cx="719529" cy="461665"/>
          </a:xfrm>
          <a:prstGeom prst="rect">
            <a:avLst/>
          </a:prstGeom>
          <a:noFill/>
        </p:spPr>
        <p:txBody>
          <a:bodyPr wrap="square" rtlCol="0">
            <a:spAutoFit/>
          </a:bodyPr>
          <a:lstStyle/>
          <a:p>
            <a:r>
              <a:rPr lang="ar-DZ" sz="2400" b="1" dirty="0"/>
              <a:t> و</a:t>
            </a:r>
            <a:r>
              <a:rPr lang="fr-FR" sz="2400" b="1" dirty="0"/>
              <a:t>A</a:t>
            </a:r>
            <a:endParaRPr lang="fr-DZ" sz="2400" dirty="0"/>
          </a:p>
        </p:txBody>
      </p:sp>
      <p:sp>
        <p:nvSpPr>
          <p:cNvPr id="7" name="ZoneTexte 6">
            <a:extLst>
              <a:ext uri="{FF2B5EF4-FFF2-40B4-BE49-F238E27FC236}">
                <a16:creationId xmlns:a16="http://schemas.microsoft.com/office/drawing/2014/main" id="{D2BA8A80-49A2-4E91-BA05-938AC5508821}"/>
              </a:ext>
            </a:extLst>
          </p:cNvPr>
          <p:cNvSpPr txBox="1"/>
          <p:nvPr/>
        </p:nvSpPr>
        <p:spPr>
          <a:xfrm>
            <a:off x="1708878" y="3248710"/>
            <a:ext cx="9692640" cy="523220"/>
          </a:xfrm>
          <a:prstGeom prst="rect">
            <a:avLst/>
          </a:prstGeom>
          <a:noFill/>
        </p:spPr>
        <p:txBody>
          <a:bodyPr wrap="square" rtlCol="0">
            <a:spAutoFit/>
          </a:bodyPr>
          <a:lstStyle/>
          <a:p>
            <a:r>
              <a:rPr lang="ar-DZ" sz="2800" b="1" dirty="0"/>
              <a:t>) </a:t>
            </a:r>
            <a:r>
              <a:rPr lang="ar-DZ" sz="2400" b="1" dirty="0"/>
              <a:t>و تعطى تسمية الزمرة الدموية حسب مولد  او مولدات الضد المحمولة على الكريات الحمراء</a:t>
            </a:r>
            <a:r>
              <a:rPr lang="fr-FR" sz="2800" b="1" dirty="0"/>
              <a:t>B</a:t>
            </a:r>
            <a:endParaRPr lang="fr-DZ" sz="2800" dirty="0"/>
          </a:p>
        </p:txBody>
      </p:sp>
      <p:sp>
        <p:nvSpPr>
          <p:cNvPr id="8" name="Rectangle 7">
            <a:extLst>
              <a:ext uri="{FF2B5EF4-FFF2-40B4-BE49-F238E27FC236}">
                <a16:creationId xmlns:a16="http://schemas.microsoft.com/office/drawing/2014/main" id="{1C874B6F-1B94-4021-ADF9-FEF816ABE88F}"/>
              </a:ext>
            </a:extLst>
          </p:cNvPr>
          <p:cNvSpPr/>
          <p:nvPr/>
        </p:nvSpPr>
        <p:spPr>
          <a:xfrm>
            <a:off x="239843" y="3749135"/>
            <a:ext cx="11952157" cy="461665"/>
          </a:xfrm>
          <a:prstGeom prst="rect">
            <a:avLst/>
          </a:prstGeom>
        </p:spPr>
        <p:txBody>
          <a:bodyPr wrap="square">
            <a:spAutoFit/>
          </a:bodyPr>
          <a:lstStyle/>
          <a:p>
            <a:pPr algn="r"/>
            <a:r>
              <a:rPr lang="ar-DZ" sz="2400" b="1" dirty="0"/>
              <a:t>كما يحتوي مصل دم الاشخاص طبيعيا على اجسام مضادة وهناك نوعان من الاجسام المضادة  هما </a:t>
            </a:r>
            <a:endParaRPr lang="fr-DZ" sz="2400" b="1" dirty="0"/>
          </a:p>
        </p:txBody>
      </p:sp>
      <p:sp>
        <p:nvSpPr>
          <p:cNvPr id="9" name="ZoneTexte 8">
            <a:extLst>
              <a:ext uri="{FF2B5EF4-FFF2-40B4-BE49-F238E27FC236}">
                <a16:creationId xmlns:a16="http://schemas.microsoft.com/office/drawing/2014/main" id="{627B63D3-EAA9-45B4-9F0B-DBBFB77196A6}"/>
              </a:ext>
            </a:extLst>
          </p:cNvPr>
          <p:cNvSpPr txBox="1"/>
          <p:nvPr/>
        </p:nvSpPr>
        <p:spPr>
          <a:xfrm>
            <a:off x="0" y="3705699"/>
            <a:ext cx="2804160" cy="461665"/>
          </a:xfrm>
          <a:prstGeom prst="rect">
            <a:avLst/>
          </a:prstGeom>
          <a:noFill/>
        </p:spPr>
        <p:txBody>
          <a:bodyPr wrap="square" rtlCol="0">
            <a:spAutoFit/>
          </a:bodyPr>
          <a:lstStyle/>
          <a:p>
            <a:r>
              <a:rPr lang="ar-DZ" sz="2400" b="1" dirty="0"/>
              <a:t>)</a:t>
            </a:r>
            <a:r>
              <a:rPr lang="fr-FR" sz="2400" b="1" dirty="0"/>
              <a:t>Anti-B</a:t>
            </a:r>
            <a:r>
              <a:rPr lang="ar-DZ" sz="2400" b="1" dirty="0"/>
              <a:t> و(</a:t>
            </a:r>
            <a:r>
              <a:rPr lang="fr-FR" sz="2400" dirty="0"/>
              <a:t>(</a:t>
            </a:r>
            <a:r>
              <a:rPr lang="fr-FR" sz="2400" b="1" dirty="0"/>
              <a:t>Anti-A</a:t>
            </a:r>
            <a:r>
              <a:rPr lang="ar-DZ" sz="2400" b="1" dirty="0"/>
              <a:t>(</a:t>
            </a:r>
            <a:r>
              <a:rPr lang="fr-FR" sz="2400" b="1" dirty="0"/>
              <a:t>  </a:t>
            </a:r>
            <a:endParaRPr lang="fr-DZ" dirty="0"/>
          </a:p>
        </p:txBody>
      </p:sp>
      <p:sp>
        <p:nvSpPr>
          <p:cNvPr id="11" name="Rectangle 10">
            <a:extLst>
              <a:ext uri="{FF2B5EF4-FFF2-40B4-BE49-F238E27FC236}">
                <a16:creationId xmlns:a16="http://schemas.microsoft.com/office/drawing/2014/main" id="{E9C4866F-0708-460F-BA48-F0FFC27746C4}"/>
              </a:ext>
            </a:extLst>
          </p:cNvPr>
          <p:cNvSpPr/>
          <p:nvPr/>
        </p:nvSpPr>
        <p:spPr>
          <a:xfrm>
            <a:off x="377003" y="4216701"/>
            <a:ext cx="11814997" cy="830997"/>
          </a:xfrm>
          <a:prstGeom prst="rect">
            <a:avLst/>
          </a:prstGeom>
        </p:spPr>
        <p:txBody>
          <a:bodyPr wrap="square">
            <a:spAutoFit/>
          </a:bodyPr>
          <a:lstStyle/>
          <a:p>
            <a:pPr algn="r"/>
            <a:r>
              <a:rPr lang="ar-DZ" sz="2400" b="1" dirty="0"/>
              <a:t>بحيث لا يلتقي في دم الشخص الواحد مولد الضد والجسم المضاد من نفس النوع (حدوث تراص يعني تخثر الدم أي موت الانسان).</a:t>
            </a:r>
            <a:endParaRPr lang="fr-DZ" sz="2400" b="1" dirty="0"/>
          </a:p>
        </p:txBody>
      </p:sp>
      <p:sp>
        <p:nvSpPr>
          <p:cNvPr id="12" name="Rectangle 11">
            <a:extLst>
              <a:ext uri="{FF2B5EF4-FFF2-40B4-BE49-F238E27FC236}">
                <a16:creationId xmlns:a16="http://schemas.microsoft.com/office/drawing/2014/main" id="{E8552E5F-9AE2-4DC7-912D-9C2DF1183508}"/>
              </a:ext>
            </a:extLst>
          </p:cNvPr>
          <p:cNvSpPr/>
          <p:nvPr/>
        </p:nvSpPr>
        <p:spPr>
          <a:xfrm>
            <a:off x="4178268" y="5195054"/>
            <a:ext cx="8013732" cy="461665"/>
          </a:xfrm>
          <a:prstGeom prst="rect">
            <a:avLst/>
          </a:prstGeom>
        </p:spPr>
        <p:txBody>
          <a:bodyPr wrap="none">
            <a:spAutoFit/>
          </a:bodyPr>
          <a:lstStyle/>
          <a:p>
            <a:r>
              <a:rPr lang="ar-DZ" sz="2400" b="1" dirty="0"/>
              <a:t>1-حدد الفئات الممكنة من حيث تواجد مولدات الضد هذه </a:t>
            </a:r>
            <a:r>
              <a:rPr lang="ar-DZ" sz="2400" b="1" dirty="0" err="1"/>
              <a:t>اوعدم</a:t>
            </a:r>
            <a:r>
              <a:rPr lang="ar-DZ" sz="2400" b="1" dirty="0"/>
              <a:t> تواجدها في دمه</a:t>
            </a:r>
            <a:endParaRPr lang="fr-DZ" sz="2400" b="1" dirty="0"/>
          </a:p>
        </p:txBody>
      </p:sp>
      <p:sp>
        <p:nvSpPr>
          <p:cNvPr id="13" name="Rectangle 12">
            <a:extLst>
              <a:ext uri="{FF2B5EF4-FFF2-40B4-BE49-F238E27FC236}">
                <a16:creationId xmlns:a16="http://schemas.microsoft.com/office/drawing/2014/main" id="{094CF063-09F9-46D7-9D57-45420A60E1A7}"/>
              </a:ext>
            </a:extLst>
          </p:cNvPr>
          <p:cNvSpPr/>
          <p:nvPr/>
        </p:nvSpPr>
        <p:spPr>
          <a:xfrm>
            <a:off x="1" y="5804075"/>
            <a:ext cx="12137036" cy="830997"/>
          </a:xfrm>
          <a:prstGeom prst="rect">
            <a:avLst/>
          </a:prstGeom>
        </p:spPr>
        <p:txBody>
          <a:bodyPr wrap="square">
            <a:spAutoFit/>
          </a:bodyPr>
          <a:lstStyle/>
          <a:p>
            <a:pPr algn="r"/>
            <a:r>
              <a:rPr lang="ar-DZ" sz="2400" b="1" dirty="0"/>
              <a:t>2</a:t>
            </a:r>
            <a:r>
              <a:rPr lang="ar-DZ" b="1" dirty="0"/>
              <a:t>-</a:t>
            </a:r>
            <a:r>
              <a:rPr lang="ar-DZ" sz="2400" b="1" dirty="0"/>
              <a:t>باستغلال معطيات الوثيقة(1)حدد لكل زمرة دموية مولد الضد والجسم المضاد الخاص بها</a:t>
            </a:r>
          </a:p>
          <a:p>
            <a:pPr algn="r"/>
            <a:r>
              <a:rPr lang="ar-DZ" sz="2400" b="1" dirty="0"/>
              <a:t>3-على ضوء الوثيقة (2)بين ما يحدث في حالة وجود مولد الضد والجسم المضاد من نفس النوع في دم الشخص الواحد </a:t>
            </a:r>
          </a:p>
        </p:txBody>
      </p:sp>
      <p:sp>
        <p:nvSpPr>
          <p:cNvPr id="15" name="ZoneTexte 14">
            <a:extLst>
              <a:ext uri="{FF2B5EF4-FFF2-40B4-BE49-F238E27FC236}">
                <a16:creationId xmlns:a16="http://schemas.microsoft.com/office/drawing/2014/main" id="{C87503D3-0272-40E8-99E6-DC49258C79BF}"/>
              </a:ext>
            </a:extLst>
          </p:cNvPr>
          <p:cNvSpPr txBox="1"/>
          <p:nvPr/>
        </p:nvSpPr>
        <p:spPr>
          <a:xfrm>
            <a:off x="9820557" y="2041054"/>
            <a:ext cx="2316480" cy="461665"/>
          </a:xfrm>
          <a:prstGeom prst="rect">
            <a:avLst/>
          </a:prstGeom>
          <a:solidFill>
            <a:schemeClr val="accent2"/>
          </a:solidFill>
        </p:spPr>
        <p:txBody>
          <a:bodyPr wrap="square" rtlCol="0">
            <a:spAutoFit/>
          </a:bodyPr>
          <a:lstStyle/>
          <a:p>
            <a:r>
              <a:rPr lang="ar-DZ" sz="2400" b="1" dirty="0"/>
              <a:t> </a:t>
            </a:r>
            <a:r>
              <a:rPr lang="ar-DZ" sz="2400" b="1" u="sng" dirty="0"/>
              <a:t>نشاط1حالة نقل الدم </a:t>
            </a:r>
            <a:endParaRPr lang="fr-DZ" sz="2400" u="sng" dirty="0"/>
          </a:p>
        </p:txBody>
      </p:sp>
      <p:sp>
        <p:nvSpPr>
          <p:cNvPr id="10" name="Espace réservé du pied de page 9">
            <a:extLst>
              <a:ext uri="{FF2B5EF4-FFF2-40B4-BE49-F238E27FC236}">
                <a16:creationId xmlns:a16="http://schemas.microsoft.com/office/drawing/2014/main" id="{28619A56-CB66-42CF-A054-18FE12C3C017}"/>
              </a:ext>
            </a:extLst>
          </p:cNvPr>
          <p:cNvSpPr>
            <a:spLocks noGrp="1"/>
          </p:cNvSpPr>
          <p:nvPr>
            <p:ph type="ftr" sz="quarter" idx="11"/>
          </p:nvPr>
        </p:nvSpPr>
        <p:spPr>
          <a:xfrm>
            <a:off x="54963" y="6492875"/>
            <a:ext cx="6672887" cy="365125"/>
          </a:xfrm>
        </p:spPr>
        <p:txBody>
          <a:bodyPr/>
          <a:lstStyle/>
          <a:p>
            <a:r>
              <a:rPr lang="ar-DZ" dirty="0"/>
              <a:t>طرفاية وسيلة- عبان رمضان-</a:t>
            </a:r>
            <a:endParaRPr lang="en-US" dirty="0"/>
          </a:p>
        </p:txBody>
      </p:sp>
    </p:spTree>
    <p:extLst>
      <p:ext uri="{BB962C8B-B14F-4D97-AF65-F5344CB8AC3E}">
        <p14:creationId xmlns:p14="http://schemas.microsoft.com/office/powerpoint/2010/main" val="241694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E549E1-F872-42BC-A278-86DE57C9CC33}"/>
              </a:ext>
            </a:extLst>
          </p:cNvPr>
          <p:cNvSpPr/>
          <p:nvPr/>
        </p:nvSpPr>
        <p:spPr>
          <a:xfrm>
            <a:off x="2509000" y="6384816"/>
            <a:ext cx="1113155" cy="33147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DZ" sz="1300" b="1" kern="1200" dirty="0">
                <a:solidFill>
                  <a:srgbClr val="000000"/>
                </a:solidFill>
                <a:effectLst/>
                <a:ea typeface="Calibri" panose="020F0502020204030204" pitchFamily="34" charset="0"/>
                <a:cs typeface="Arial" panose="020B0604020202020204" pitchFamily="34" charset="0"/>
              </a:rPr>
              <a:t>الوثيقة (1)</a:t>
            </a:r>
            <a:endParaRPr lang="fr-DZ" sz="1200" dirty="0">
              <a:effectLst/>
              <a:latin typeface="Times New Roman" panose="02020603050405020304" pitchFamily="18" charset="0"/>
              <a:ea typeface="Times New Roman" panose="02020603050405020304" pitchFamily="18" charset="0"/>
            </a:endParaRPr>
          </a:p>
        </p:txBody>
      </p:sp>
      <p:pic>
        <p:nvPicPr>
          <p:cNvPr id="11" name="Picture 3">
            <a:extLst>
              <a:ext uri="{FF2B5EF4-FFF2-40B4-BE49-F238E27FC236}">
                <a16:creationId xmlns:a16="http://schemas.microsoft.com/office/drawing/2014/main" id="{29B7B4C5-37CA-4ADE-AD51-1D337AEFE6CD}"/>
              </a:ext>
            </a:extLst>
          </p:cNvPr>
          <p:cNvPicPr/>
          <p:nvPr/>
        </p:nvPicPr>
        <p:blipFill rotWithShape="1">
          <a:blip r:embed="rId2">
            <a:extLst>
              <a:ext uri="{28A0092B-C50C-407E-A947-70E740481C1C}">
                <a14:useLocalDpi xmlns:a14="http://schemas.microsoft.com/office/drawing/2010/main" val="0"/>
              </a:ext>
            </a:extLst>
          </a:blip>
          <a:srcRect l="28904" t="32118" r="52767" b="44861"/>
          <a:stretch/>
        </p:blipFill>
        <p:spPr bwMode="auto">
          <a:xfrm>
            <a:off x="6735452" y="227756"/>
            <a:ext cx="2588895" cy="2545118"/>
          </a:xfrm>
          <a:prstGeom prst="rect">
            <a:avLst/>
          </a:prstGeom>
          <a:noFill/>
          <a:ln w="9525">
            <a:solidFill>
              <a:srgbClr val="FF0000"/>
            </a:solidFill>
            <a:miter lim="800000"/>
            <a:headEnd/>
            <a:tailEnd/>
          </a:ln>
          <a:effectLst/>
        </p:spPr>
      </p:pic>
      <p:pic>
        <p:nvPicPr>
          <p:cNvPr id="12" name="Picture 4">
            <a:extLst>
              <a:ext uri="{FF2B5EF4-FFF2-40B4-BE49-F238E27FC236}">
                <a16:creationId xmlns:a16="http://schemas.microsoft.com/office/drawing/2014/main" id="{3759076D-6105-4957-A9E7-AB87E4485DFD}"/>
              </a:ext>
            </a:extLst>
          </p:cNvPr>
          <p:cNvPicPr/>
          <p:nvPr/>
        </p:nvPicPr>
        <p:blipFill rotWithShape="1">
          <a:blip r:embed="rId3">
            <a:extLst>
              <a:ext uri="{28A0092B-C50C-407E-A947-70E740481C1C}">
                <a14:useLocalDpi xmlns:a14="http://schemas.microsoft.com/office/drawing/2010/main" val="0"/>
              </a:ext>
            </a:extLst>
          </a:blip>
          <a:srcRect l="14636" t="32960" r="72909" b="50374"/>
          <a:stretch/>
        </p:blipFill>
        <p:spPr bwMode="auto">
          <a:xfrm>
            <a:off x="9403398" y="3499260"/>
            <a:ext cx="2675287" cy="2545117"/>
          </a:xfrm>
          <a:prstGeom prst="rect">
            <a:avLst/>
          </a:prstGeom>
          <a:noFill/>
          <a:ln w="9525">
            <a:solidFill>
              <a:srgbClr val="FF0000"/>
            </a:solidFill>
            <a:miter lim="800000"/>
            <a:headEnd/>
            <a:tailEnd/>
          </a:ln>
          <a:effectLst/>
        </p:spPr>
      </p:pic>
      <p:pic>
        <p:nvPicPr>
          <p:cNvPr id="13" name="Image 12">
            <a:extLst>
              <a:ext uri="{FF2B5EF4-FFF2-40B4-BE49-F238E27FC236}">
                <a16:creationId xmlns:a16="http://schemas.microsoft.com/office/drawing/2014/main" id="{699963C9-C1B7-409A-A6DB-88232A2C49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452" y="3461964"/>
            <a:ext cx="2588895" cy="2580878"/>
          </a:xfrm>
          <a:prstGeom prst="rect">
            <a:avLst/>
          </a:prstGeom>
          <a:noFill/>
          <a:ln w="6350">
            <a:solidFill>
              <a:srgbClr val="FF0000"/>
            </a:solidFill>
            <a:miter lim="800000"/>
            <a:headEnd/>
            <a:tailEnd/>
          </a:ln>
        </p:spPr>
      </p:pic>
      <p:sp>
        <p:nvSpPr>
          <p:cNvPr id="14" name="ZoneTexte 9">
            <a:extLst>
              <a:ext uri="{FF2B5EF4-FFF2-40B4-BE49-F238E27FC236}">
                <a16:creationId xmlns:a16="http://schemas.microsoft.com/office/drawing/2014/main" id="{1DDF13CE-8B97-4C12-8177-942A25C486C0}"/>
              </a:ext>
            </a:extLst>
          </p:cNvPr>
          <p:cNvSpPr txBox="1"/>
          <p:nvPr/>
        </p:nvSpPr>
        <p:spPr>
          <a:xfrm>
            <a:off x="9376125" y="2753311"/>
            <a:ext cx="270256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spcAft>
                <a:spcPts val="0"/>
              </a:spcAft>
            </a:pPr>
            <a:r>
              <a:rPr lang="ar-DZ" b="1" kern="1200" dirty="0">
                <a:solidFill>
                  <a:srgbClr val="000000"/>
                </a:solidFill>
                <a:effectLst/>
                <a:ea typeface="Times New Roman" panose="02020603050405020304" pitchFamily="18" charset="0"/>
                <a:cs typeface="Arial" panose="020B0604020202020204" pitchFamily="34" charset="0"/>
              </a:rPr>
              <a:t>ملاحظة مجهرية لسحبة دموية  لشخص سليم </a:t>
            </a:r>
            <a:endParaRPr lang="fr-DZ" dirty="0">
              <a:effectLst/>
              <a:latin typeface="Times New Roman" panose="02020603050405020304" pitchFamily="18" charset="0"/>
              <a:ea typeface="Times New Roman" panose="02020603050405020304" pitchFamily="18" charset="0"/>
            </a:endParaRPr>
          </a:p>
        </p:txBody>
      </p:sp>
      <p:sp>
        <p:nvSpPr>
          <p:cNvPr id="15" name="ZoneTexte 13">
            <a:extLst>
              <a:ext uri="{FF2B5EF4-FFF2-40B4-BE49-F238E27FC236}">
                <a16:creationId xmlns:a16="http://schemas.microsoft.com/office/drawing/2014/main" id="{C48901D0-7349-4C15-9F16-1719B8D0B32F}"/>
              </a:ext>
            </a:extLst>
          </p:cNvPr>
          <p:cNvSpPr txBox="1"/>
          <p:nvPr/>
        </p:nvSpPr>
        <p:spPr>
          <a:xfrm>
            <a:off x="6735452" y="2814867"/>
            <a:ext cx="258889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spcAft>
                <a:spcPts val="0"/>
              </a:spcAft>
            </a:pPr>
            <a:r>
              <a:rPr lang="ar-DZ" sz="1600" b="1" kern="1200" dirty="0">
                <a:solidFill>
                  <a:srgbClr val="000000"/>
                </a:solidFill>
                <a:effectLst/>
                <a:ea typeface="Times New Roman" panose="02020603050405020304" pitchFamily="18" charset="0"/>
                <a:cs typeface="Arial" panose="020B0604020202020204" pitchFamily="34" charset="0"/>
              </a:rPr>
              <a:t>كريات حمراء </a:t>
            </a:r>
            <a:r>
              <a:rPr lang="ar-DZ" sz="1600" b="1" kern="1200" dirty="0" err="1">
                <a:solidFill>
                  <a:srgbClr val="000000"/>
                </a:solidFill>
                <a:effectLst/>
                <a:ea typeface="Times New Roman" panose="02020603050405020304" pitchFamily="18" charset="0"/>
                <a:cs typeface="Arial" panose="020B0604020202020204" pitchFamily="34" charset="0"/>
              </a:rPr>
              <a:t>مرتصة</a:t>
            </a:r>
            <a:r>
              <a:rPr lang="ar-DZ" sz="1600" b="1" kern="1200" dirty="0">
                <a:solidFill>
                  <a:srgbClr val="000000"/>
                </a:solidFill>
                <a:effectLst/>
                <a:ea typeface="Times New Roman" panose="02020603050405020304" pitchFamily="18" charset="0"/>
                <a:cs typeface="Arial" panose="020B0604020202020204" pitchFamily="34" charset="0"/>
              </a:rPr>
              <a:t> بالمجهر الضوئي</a:t>
            </a:r>
            <a:endParaRPr lang="fr-DZ" sz="1600" dirty="0">
              <a:effectLst/>
              <a:latin typeface="Times New Roman" panose="02020603050405020304" pitchFamily="18" charset="0"/>
              <a:ea typeface="Times New Roman" panose="02020603050405020304" pitchFamily="18" charset="0"/>
            </a:endParaRPr>
          </a:p>
        </p:txBody>
      </p:sp>
      <p:sp>
        <p:nvSpPr>
          <p:cNvPr id="16" name="ZoneTexte 15">
            <a:extLst>
              <a:ext uri="{FF2B5EF4-FFF2-40B4-BE49-F238E27FC236}">
                <a16:creationId xmlns:a16="http://schemas.microsoft.com/office/drawing/2014/main" id="{627492D0-A6F5-46B6-A9D0-45506917D03C}"/>
              </a:ext>
            </a:extLst>
          </p:cNvPr>
          <p:cNvSpPr txBox="1"/>
          <p:nvPr/>
        </p:nvSpPr>
        <p:spPr>
          <a:xfrm>
            <a:off x="6786766" y="6122534"/>
            <a:ext cx="529191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spcAft>
                <a:spcPts val="0"/>
              </a:spcAft>
            </a:pPr>
            <a:r>
              <a:rPr lang="ar-DZ" b="1" kern="1200" dirty="0">
                <a:solidFill>
                  <a:srgbClr val="000000"/>
                </a:solidFill>
                <a:effectLst/>
                <a:ea typeface="Times New Roman" panose="02020603050405020304" pitchFamily="18" charset="0"/>
                <a:cs typeface="Arial" panose="020B0604020202020204" pitchFamily="34" charset="0"/>
              </a:rPr>
              <a:t>تمثيل تخطيطي </a:t>
            </a:r>
            <a:r>
              <a:rPr lang="ar-DZ" b="1" kern="1200" dirty="0" err="1">
                <a:solidFill>
                  <a:srgbClr val="000000"/>
                </a:solidFill>
                <a:effectLst/>
                <a:ea typeface="Times New Roman" panose="02020603050405020304" pitchFamily="18" charset="0"/>
                <a:cs typeface="Arial" panose="020B0604020202020204" pitchFamily="34" charset="0"/>
              </a:rPr>
              <a:t>لارتصاص</a:t>
            </a:r>
            <a:r>
              <a:rPr lang="ar-DZ" b="1" kern="1200" dirty="0">
                <a:solidFill>
                  <a:srgbClr val="000000"/>
                </a:solidFill>
                <a:effectLst/>
                <a:ea typeface="Times New Roman" panose="02020603050405020304" pitchFamily="18" charset="0"/>
                <a:cs typeface="Arial" panose="020B0604020202020204" pitchFamily="34" charset="0"/>
              </a:rPr>
              <a:t> الكريات الحمراء بالأجسام المضادة</a:t>
            </a:r>
            <a:endParaRPr lang="fr-DZ" dirty="0">
              <a:effectLst/>
              <a:latin typeface="Times New Roman" panose="02020603050405020304" pitchFamily="18" charset="0"/>
              <a:ea typeface="Times New Roman" panose="02020603050405020304" pitchFamily="18" charset="0"/>
            </a:endParaRPr>
          </a:p>
        </p:txBody>
      </p:sp>
      <p:pic>
        <p:nvPicPr>
          <p:cNvPr id="24" name="Picture 2">
            <a:extLst>
              <a:ext uri="{FF2B5EF4-FFF2-40B4-BE49-F238E27FC236}">
                <a16:creationId xmlns:a16="http://schemas.microsoft.com/office/drawing/2014/main" id="{5524D684-8285-413F-91F1-743C6EE98DB2}"/>
              </a:ext>
            </a:extLst>
          </p:cNvPr>
          <p:cNvPicPr/>
          <p:nvPr/>
        </p:nvPicPr>
        <p:blipFill rotWithShape="1">
          <a:blip r:embed="rId5">
            <a:extLst>
              <a:ext uri="{28A0092B-C50C-407E-A947-70E740481C1C}">
                <a14:useLocalDpi xmlns:a14="http://schemas.microsoft.com/office/drawing/2010/main" val="0"/>
              </a:ext>
            </a:extLst>
          </a:blip>
          <a:srcRect l="48414" t="32118" r="32845" b="44864"/>
          <a:stretch/>
        </p:blipFill>
        <p:spPr bwMode="auto">
          <a:xfrm>
            <a:off x="9324347" y="227757"/>
            <a:ext cx="2694305" cy="2465426"/>
          </a:xfrm>
          <a:prstGeom prst="rect">
            <a:avLst/>
          </a:prstGeom>
          <a:solidFill>
            <a:srgbClr val="FF0000"/>
          </a:solidFill>
          <a:ln w="9525">
            <a:solidFill>
              <a:srgbClr val="FF0000"/>
            </a:solidFill>
            <a:miter lim="800000"/>
            <a:headEnd/>
            <a:tailEnd/>
          </a:ln>
          <a:effectLst/>
        </p:spPr>
      </p:pic>
      <p:pic>
        <p:nvPicPr>
          <p:cNvPr id="25" name="Image 24">
            <a:extLst>
              <a:ext uri="{FF2B5EF4-FFF2-40B4-BE49-F238E27FC236}">
                <a16:creationId xmlns:a16="http://schemas.microsoft.com/office/drawing/2014/main" id="{6E3B8A33-9F06-4F11-9646-D713724B96C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348" y="293005"/>
            <a:ext cx="6324600" cy="5860979"/>
          </a:xfrm>
          <a:prstGeom prst="rect">
            <a:avLst/>
          </a:prstGeom>
          <a:noFill/>
          <a:ln>
            <a:noFill/>
          </a:ln>
        </p:spPr>
      </p:pic>
      <p:sp>
        <p:nvSpPr>
          <p:cNvPr id="26" name="Rectangle 25">
            <a:extLst>
              <a:ext uri="{FF2B5EF4-FFF2-40B4-BE49-F238E27FC236}">
                <a16:creationId xmlns:a16="http://schemas.microsoft.com/office/drawing/2014/main" id="{9B6C150A-DE8C-47A5-BE9F-1E7D5BE048B5}"/>
              </a:ext>
            </a:extLst>
          </p:cNvPr>
          <p:cNvSpPr/>
          <p:nvPr/>
        </p:nvSpPr>
        <p:spPr>
          <a:xfrm>
            <a:off x="8569845" y="6534567"/>
            <a:ext cx="1113155" cy="33147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DZ" sz="1300" b="1" kern="1200" dirty="0">
                <a:solidFill>
                  <a:srgbClr val="000000"/>
                </a:solidFill>
                <a:effectLst/>
                <a:ea typeface="Calibri" panose="020F0502020204030204" pitchFamily="34" charset="0"/>
                <a:cs typeface="Arial" panose="020B0604020202020204" pitchFamily="34" charset="0"/>
              </a:rPr>
              <a:t>الوثيقة (2)</a:t>
            </a:r>
            <a:endParaRPr lang="fr-DZ" sz="1200" dirty="0">
              <a:effectLst/>
              <a:latin typeface="Times New Roman" panose="02020603050405020304" pitchFamily="18" charset="0"/>
              <a:ea typeface="Times New Roman" panose="02020603050405020304" pitchFamily="18" charset="0"/>
            </a:endParaRPr>
          </a:p>
        </p:txBody>
      </p:sp>
      <p:sp>
        <p:nvSpPr>
          <p:cNvPr id="2" name="Espace réservé du pied de page 1">
            <a:extLst>
              <a:ext uri="{FF2B5EF4-FFF2-40B4-BE49-F238E27FC236}">
                <a16:creationId xmlns:a16="http://schemas.microsoft.com/office/drawing/2014/main" id="{C8FCC249-3C8A-4E83-AE98-5C7E7E0ED558}"/>
              </a:ext>
            </a:extLst>
          </p:cNvPr>
          <p:cNvSpPr>
            <a:spLocks noGrp="1"/>
          </p:cNvSpPr>
          <p:nvPr>
            <p:ph type="ftr" sz="quarter" idx="11"/>
          </p:nvPr>
        </p:nvSpPr>
        <p:spPr>
          <a:xfrm>
            <a:off x="62565" y="6491866"/>
            <a:ext cx="6672887" cy="365125"/>
          </a:xfrm>
        </p:spPr>
        <p:txBody>
          <a:bodyPr/>
          <a:lstStyle/>
          <a:p>
            <a:r>
              <a:rPr lang="ar-DZ" dirty="0"/>
              <a:t>طرفاية وسيلة- عبان رمضان-</a:t>
            </a:r>
            <a:endParaRPr lang="en-US" dirty="0"/>
          </a:p>
        </p:txBody>
      </p:sp>
    </p:spTree>
    <p:extLst>
      <p:ext uri="{BB962C8B-B14F-4D97-AF65-F5344CB8AC3E}">
        <p14:creationId xmlns:p14="http://schemas.microsoft.com/office/powerpoint/2010/main" val="58207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475AFDA3-864C-4EF0-92B7-D301694CE318}"/>
              </a:ext>
            </a:extLst>
          </p:cNvPr>
          <p:cNvGraphicFramePr>
            <a:graphicFrameLocks noGrp="1"/>
          </p:cNvGraphicFramePr>
          <p:nvPr>
            <p:extLst>
              <p:ext uri="{D42A27DB-BD31-4B8C-83A1-F6EECF244321}">
                <p14:modId xmlns:p14="http://schemas.microsoft.com/office/powerpoint/2010/main" val="1174308067"/>
              </p:ext>
            </p:extLst>
          </p:nvPr>
        </p:nvGraphicFramePr>
        <p:xfrm>
          <a:off x="60960" y="139350"/>
          <a:ext cx="11475720" cy="6579299"/>
        </p:xfrm>
        <a:graphic>
          <a:graphicData uri="http://schemas.openxmlformats.org/drawingml/2006/table">
            <a:tbl>
              <a:tblPr rtl="1" firstRow="1" firstCol="1" bandRow="1">
                <a:tableStyleId>{5C22544A-7EE6-4342-B048-85BDC9FD1C3A}</a:tableStyleId>
              </a:tblPr>
              <a:tblGrid>
                <a:gridCol w="11475720">
                  <a:extLst>
                    <a:ext uri="{9D8B030D-6E8A-4147-A177-3AD203B41FA5}">
                      <a16:colId xmlns:a16="http://schemas.microsoft.com/office/drawing/2014/main" val="2362301173"/>
                    </a:ext>
                  </a:extLst>
                </a:gridCol>
              </a:tblGrid>
              <a:tr h="6579299">
                <a:tc>
                  <a:txBody>
                    <a:bodyPr/>
                    <a:lstStyle/>
                    <a:p>
                      <a:pPr algn="r" rtl="1">
                        <a:lnSpc>
                          <a:spcPct val="115000"/>
                        </a:lnSpc>
                        <a:spcAft>
                          <a:spcPts val="0"/>
                        </a:spcAft>
                      </a:pPr>
                      <a:r>
                        <a:rPr lang="ar-DZ" sz="2400" u="sng" dirty="0" err="1">
                          <a:solidFill>
                            <a:schemeClr val="tx1"/>
                          </a:solidFill>
                          <a:effectLst/>
                        </a:rPr>
                        <a:t>االاستنتا</a:t>
                      </a:r>
                      <a:r>
                        <a:rPr lang="ar-DZ" sz="2400" u="sng" dirty="0">
                          <a:solidFill>
                            <a:schemeClr val="tx1"/>
                          </a:solidFill>
                          <a:effectLst/>
                        </a:rPr>
                        <a:t> ج</a:t>
                      </a:r>
                    </a:p>
                    <a:p>
                      <a:pPr algn="r" rtl="1">
                        <a:lnSpc>
                          <a:spcPct val="115000"/>
                        </a:lnSpc>
                        <a:spcAft>
                          <a:spcPts val="0"/>
                        </a:spcAft>
                      </a:pPr>
                      <a:r>
                        <a:rPr lang="ar-DZ" sz="2400" dirty="0">
                          <a:solidFill>
                            <a:schemeClr val="tx1"/>
                          </a:solidFill>
                          <a:effectLst/>
                        </a:rPr>
                        <a:t>ج1- الفئات الممكنة من الاشخاص هي : </a:t>
                      </a:r>
                    </a:p>
                    <a:p>
                      <a:pPr algn="just" rtl="1">
                        <a:lnSpc>
                          <a:spcPct val="115000"/>
                        </a:lnSpc>
                        <a:spcAft>
                          <a:spcPts val="0"/>
                        </a:spcAft>
                      </a:pPr>
                      <a:r>
                        <a:rPr lang="fr-FR" sz="2400" dirty="0">
                          <a:solidFill>
                            <a:schemeClr val="tx1"/>
                          </a:solidFill>
                          <a:effectLst/>
                        </a:rPr>
                        <a:t>A – B – AB – O</a:t>
                      </a:r>
                      <a:endParaRPr lang="fr-DZ" sz="2400" dirty="0">
                        <a:solidFill>
                          <a:schemeClr val="tx1"/>
                        </a:solidFill>
                        <a:effectLst/>
                      </a:endParaRPr>
                    </a:p>
                    <a:p>
                      <a:pPr algn="just" rtl="1">
                        <a:lnSpc>
                          <a:spcPct val="115000"/>
                        </a:lnSpc>
                        <a:spcAft>
                          <a:spcPts val="0"/>
                        </a:spcAft>
                      </a:pPr>
                      <a:r>
                        <a:rPr lang="ar-DZ" sz="2400" dirty="0">
                          <a:solidFill>
                            <a:schemeClr val="tx1"/>
                          </a:solidFill>
                          <a:effectLst/>
                        </a:rPr>
                        <a:t>ومنه هناك اربع زمر دموية سميت نسبة لمولد الضد الموجود على غشاء الكريات الحمراء وهي </a:t>
                      </a:r>
                      <a:endParaRPr lang="fr-DZ" sz="2400" dirty="0">
                        <a:solidFill>
                          <a:schemeClr val="tx1"/>
                        </a:solidFill>
                        <a:effectLst/>
                      </a:endParaRPr>
                    </a:p>
                    <a:p>
                      <a:pPr algn="just" rtl="1">
                        <a:lnSpc>
                          <a:spcPct val="115000"/>
                        </a:lnSpc>
                        <a:spcAft>
                          <a:spcPts val="0"/>
                        </a:spcAft>
                      </a:pPr>
                      <a:r>
                        <a:rPr lang="ar-DZ" sz="2400" dirty="0">
                          <a:solidFill>
                            <a:schemeClr val="tx1"/>
                          </a:solidFill>
                          <a:effectLst/>
                        </a:rPr>
                        <a:t>الزمرة الدموية </a:t>
                      </a:r>
                      <a:r>
                        <a:rPr lang="fr-FR" sz="2400" dirty="0">
                          <a:solidFill>
                            <a:schemeClr val="tx1"/>
                          </a:solidFill>
                          <a:effectLst/>
                        </a:rPr>
                        <a:t> A</a:t>
                      </a:r>
                      <a:r>
                        <a:rPr lang="ar-DZ" sz="2400" dirty="0">
                          <a:solidFill>
                            <a:schemeClr val="tx1"/>
                          </a:solidFill>
                          <a:effectLst/>
                        </a:rPr>
                        <a:t>- الزمرة الدموية  </a:t>
                      </a:r>
                      <a:r>
                        <a:rPr lang="fr-FR" sz="2400" dirty="0">
                          <a:solidFill>
                            <a:schemeClr val="tx1"/>
                          </a:solidFill>
                          <a:effectLst/>
                        </a:rPr>
                        <a:t>B</a:t>
                      </a:r>
                      <a:r>
                        <a:rPr lang="ar-DZ" sz="2400" dirty="0">
                          <a:solidFill>
                            <a:schemeClr val="tx1"/>
                          </a:solidFill>
                          <a:effectLst/>
                        </a:rPr>
                        <a:t>- الزمرة الدموية</a:t>
                      </a:r>
                      <a:r>
                        <a:rPr lang="fr-FR" sz="2400" dirty="0">
                          <a:solidFill>
                            <a:schemeClr val="tx1"/>
                          </a:solidFill>
                          <a:effectLst/>
                        </a:rPr>
                        <a:t> AB</a:t>
                      </a:r>
                      <a:r>
                        <a:rPr lang="ar-DZ" sz="2400" dirty="0">
                          <a:solidFill>
                            <a:schemeClr val="tx1"/>
                          </a:solidFill>
                          <a:effectLst/>
                        </a:rPr>
                        <a:t>والزمرة الدموية </a:t>
                      </a:r>
                      <a:r>
                        <a:rPr lang="fr-FR" sz="2400" dirty="0">
                          <a:solidFill>
                            <a:schemeClr val="tx1"/>
                          </a:solidFill>
                          <a:effectLst/>
                        </a:rPr>
                        <a:t>O</a:t>
                      </a:r>
                      <a:endParaRPr lang="fr-DZ" sz="2400" dirty="0">
                        <a:solidFill>
                          <a:schemeClr val="tx1"/>
                        </a:solidFill>
                        <a:effectLst/>
                      </a:endParaRPr>
                    </a:p>
                    <a:p>
                      <a:pPr algn="r" rtl="1">
                        <a:lnSpc>
                          <a:spcPct val="115000"/>
                        </a:lnSpc>
                        <a:spcAft>
                          <a:spcPts val="0"/>
                        </a:spcAft>
                      </a:pPr>
                      <a:r>
                        <a:rPr lang="ar-DZ" sz="2400" dirty="0">
                          <a:solidFill>
                            <a:schemeClr val="tx1"/>
                          </a:solidFill>
                          <a:effectLst/>
                        </a:rPr>
                        <a:t> تحديد مولد الضد والجسم المضاد لكل زمرة دموية </a:t>
                      </a:r>
                      <a:endParaRPr lang="fr-DZ" sz="2400" dirty="0">
                        <a:solidFill>
                          <a:schemeClr val="tx1"/>
                        </a:solidFill>
                        <a:effectLst/>
                      </a:endParaRPr>
                    </a:p>
                    <a:p>
                      <a:pPr algn="r" rtl="1">
                        <a:lnSpc>
                          <a:spcPct val="115000"/>
                        </a:lnSpc>
                        <a:spcAft>
                          <a:spcPts val="0"/>
                        </a:spcAft>
                      </a:pPr>
                      <a:r>
                        <a:rPr lang="ar-DZ" sz="2400" dirty="0">
                          <a:solidFill>
                            <a:schemeClr val="tx1"/>
                          </a:solidFill>
                          <a:effectLst/>
                        </a:rPr>
                        <a:t>ج2- التحديد:</a:t>
                      </a:r>
                      <a:endParaRPr lang="fr-DZ" sz="2400" dirty="0">
                        <a:solidFill>
                          <a:schemeClr val="tx1"/>
                        </a:solidFill>
                        <a:effectLst/>
                      </a:endParaRPr>
                    </a:p>
                    <a:p>
                      <a:pPr algn="r" rtl="1">
                        <a:lnSpc>
                          <a:spcPct val="115000"/>
                        </a:lnSpc>
                        <a:spcAft>
                          <a:spcPts val="0"/>
                        </a:spcAft>
                      </a:pPr>
                      <a:r>
                        <a:rPr lang="ar-DZ" sz="2400" dirty="0">
                          <a:solidFill>
                            <a:schemeClr val="tx1"/>
                          </a:solidFill>
                          <a:effectLst/>
                        </a:rPr>
                        <a:t>الزمرة الدموية </a:t>
                      </a:r>
                      <a:r>
                        <a:rPr lang="fr-FR" sz="2400" dirty="0">
                          <a:solidFill>
                            <a:schemeClr val="tx1"/>
                          </a:solidFill>
                          <a:effectLst/>
                        </a:rPr>
                        <a:t>A</a:t>
                      </a:r>
                      <a:r>
                        <a:rPr lang="ar-DZ" sz="2400" dirty="0">
                          <a:solidFill>
                            <a:schemeClr val="tx1"/>
                          </a:solidFill>
                          <a:effectLst/>
                        </a:rPr>
                        <a:t> لها مولد ضد </a:t>
                      </a:r>
                      <a:r>
                        <a:rPr lang="fr-FR" sz="2400" dirty="0">
                          <a:solidFill>
                            <a:schemeClr val="tx1"/>
                          </a:solidFill>
                          <a:effectLst/>
                        </a:rPr>
                        <a:t>A</a:t>
                      </a:r>
                      <a:r>
                        <a:rPr lang="ar-DZ" sz="2400" dirty="0">
                          <a:solidFill>
                            <a:schemeClr val="tx1"/>
                          </a:solidFill>
                          <a:effectLst/>
                        </a:rPr>
                        <a:t>    والجسم المضاد </a:t>
                      </a:r>
                      <a:r>
                        <a:rPr lang="fr-FR" sz="2400" dirty="0">
                          <a:solidFill>
                            <a:schemeClr val="tx1"/>
                          </a:solidFill>
                          <a:effectLst/>
                        </a:rPr>
                        <a:t>B</a:t>
                      </a:r>
                      <a:endParaRPr lang="fr-DZ" sz="2400" dirty="0">
                        <a:solidFill>
                          <a:schemeClr val="tx1"/>
                        </a:solidFill>
                        <a:effectLst/>
                      </a:endParaRPr>
                    </a:p>
                    <a:p>
                      <a:pPr algn="r" rtl="1">
                        <a:lnSpc>
                          <a:spcPct val="115000"/>
                        </a:lnSpc>
                        <a:spcAft>
                          <a:spcPts val="0"/>
                        </a:spcAft>
                      </a:pPr>
                      <a:r>
                        <a:rPr lang="ar-DZ" sz="2400" dirty="0">
                          <a:solidFill>
                            <a:schemeClr val="tx1"/>
                          </a:solidFill>
                          <a:effectLst/>
                        </a:rPr>
                        <a:t>الزمرة الدموية </a:t>
                      </a:r>
                      <a:r>
                        <a:rPr lang="fr-FR" sz="2400" dirty="0">
                          <a:solidFill>
                            <a:schemeClr val="tx1"/>
                          </a:solidFill>
                          <a:effectLst/>
                        </a:rPr>
                        <a:t>B </a:t>
                      </a:r>
                      <a:r>
                        <a:rPr lang="ar-DZ" sz="2400" dirty="0">
                          <a:solidFill>
                            <a:schemeClr val="tx1"/>
                          </a:solidFill>
                          <a:effectLst/>
                        </a:rPr>
                        <a:t>لها مولد ضد   </a:t>
                      </a:r>
                      <a:r>
                        <a:rPr lang="fr-FR" sz="2400" dirty="0">
                          <a:solidFill>
                            <a:schemeClr val="tx1"/>
                          </a:solidFill>
                          <a:effectLst/>
                        </a:rPr>
                        <a:t>B </a:t>
                      </a:r>
                      <a:r>
                        <a:rPr lang="ar-DZ" sz="2400" dirty="0">
                          <a:solidFill>
                            <a:schemeClr val="tx1"/>
                          </a:solidFill>
                          <a:effectLst/>
                        </a:rPr>
                        <a:t>والجسم المضاد </a:t>
                      </a:r>
                      <a:r>
                        <a:rPr lang="fr-FR" sz="2400" dirty="0">
                          <a:solidFill>
                            <a:schemeClr val="tx1"/>
                          </a:solidFill>
                          <a:effectLst/>
                        </a:rPr>
                        <a:t>A</a:t>
                      </a:r>
                      <a:r>
                        <a:rPr lang="ar-DZ" sz="2400" dirty="0">
                          <a:solidFill>
                            <a:schemeClr val="tx1"/>
                          </a:solidFill>
                          <a:effectLst/>
                        </a:rPr>
                        <a:t>   </a:t>
                      </a:r>
                      <a:endParaRPr lang="fr-DZ" sz="2400" dirty="0">
                        <a:solidFill>
                          <a:schemeClr val="tx1"/>
                        </a:solidFill>
                        <a:effectLst/>
                      </a:endParaRPr>
                    </a:p>
                    <a:p>
                      <a:pPr algn="r" rtl="1">
                        <a:lnSpc>
                          <a:spcPct val="115000"/>
                        </a:lnSpc>
                        <a:spcAft>
                          <a:spcPts val="0"/>
                        </a:spcAft>
                      </a:pPr>
                      <a:r>
                        <a:rPr lang="ar-DZ" sz="2400" dirty="0">
                          <a:solidFill>
                            <a:schemeClr val="tx1"/>
                          </a:solidFill>
                          <a:effectLst/>
                        </a:rPr>
                        <a:t>الزمرة الدموية </a:t>
                      </a:r>
                      <a:r>
                        <a:rPr lang="fr-FR" sz="2400" dirty="0">
                          <a:solidFill>
                            <a:schemeClr val="tx1"/>
                          </a:solidFill>
                          <a:effectLst/>
                        </a:rPr>
                        <a:t>AB </a:t>
                      </a:r>
                      <a:r>
                        <a:rPr lang="ar-DZ" sz="2400" dirty="0">
                          <a:solidFill>
                            <a:schemeClr val="tx1"/>
                          </a:solidFill>
                          <a:effectLst/>
                        </a:rPr>
                        <a:t>لها مولد ضد </a:t>
                      </a:r>
                      <a:r>
                        <a:rPr lang="fr-FR" sz="2400" dirty="0">
                          <a:solidFill>
                            <a:schemeClr val="tx1"/>
                          </a:solidFill>
                          <a:effectLst/>
                        </a:rPr>
                        <a:t>AB</a:t>
                      </a:r>
                      <a:r>
                        <a:rPr lang="ar-DZ" sz="2400" dirty="0">
                          <a:solidFill>
                            <a:schemeClr val="tx1"/>
                          </a:solidFill>
                          <a:effectLst/>
                        </a:rPr>
                        <a:t> والجسم المضاد </a:t>
                      </a:r>
                      <a:r>
                        <a:rPr lang="fr-FR" sz="2400" dirty="0">
                          <a:solidFill>
                            <a:schemeClr val="tx1"/>
                          </a:solidFill>
                          <a:effectLst/>
                        </a:rPr>
                        <a:t>O</a:t>
                      </a:r>
                      <a:r>
                        <a:rPr lang="ar-DZ" sz="2400" dirty="0">
                          <a:solidFill>
                            <a:schemeClr val="tx1"/>
                          </a:solidFill>
                          <a:effectLst/>
                        </a:rPr>
                        <a:t> (معدوم) </a:t>
                      </a:r>
                      <a:endParaRPr lang="fr-DZ" sz="2400" dirty="0">
                        <a:solidFill>
                          <a:schemeClr val="tx1"/>
                        </a:solidFill>
                        <a:effectLst/>
                      </a:endParaRPr>
                    </a:p>
                    <a:p>
                      <a:pPr algn="just" rtl="1">
                        <a:lnSpc>
                          <a:spcPct val="115000"/>
                        </a:lnSpc>
                        <a:spcAft>
                          <a:spcPts val="0"/>
                        </a:spcAft>
                      </a:pPr>
                      <a:r>
                        <a:rPr lang="ar-DZ" sz="2400" dirty="0">
                          <a:solidFill>
                            <a:schemeClr val="tx1"/>
                          </a:solidFill>
                          <a:effectLst/>
                        </a:rPr>
                        <a:t>الزمرة الدموية </a:t>
                      </a:r>
                      <a:r>
                        <a:rPr lang="fr-FR" sz="2400" dirty="0">
                          <a:solidFill>
                            <a:schemeClr val="tx1"/>
                          </a:solidFill>
                          <a:effectLst/>
                        </a:rPr>
                        <a:t>O</a:t>
                      </a:r>
                      <a:r>
                        <a:rPr lang="ar-DZ" sz="2400" dirty="0">
                          <a:solidFill>
                            <a:schemeClr val="tx1"/>
                          </a:solidFill>
                          <a:effectLst/>
                        </a:rPr>
                        <a:t> لها مولد ضد </a:t>
                      </a:r>
                      <a:r>
                        <a:rPr lang="fr-FR" sz="2400" dirty="0">
                          <a:solidFill>
                            <a:schemeClr val="tx1"/>
                          </a:solidFill>
                          <a:effectLst/>
                        </a:rPr>
                        <a:t>O</a:t>
                      </a:r>
                      <a:r>
                        <a:rPr lang="ar-DZ" sz="2400" dirty="0">
                          <a:solidFill>
                            <a:schemeClr val="tx1"/>
                          </a:solidFill>
                          <a:effectLst/>
                        </a:rPr>
                        <a:t>(معدوم) والجسم المضاد </a:t>
                      </a:r>
                      <a:r>
                        <a:rPr lang="fr-FR" sz="2400" dirty="0">
                          <a:solidFill>
                            <a:schemeClr val="tx1"/>
                          </a:solidFill>
                          <a:effectLst/>
                        </a:rPr>
                        <a:t>AB </a:t>
                      </a:r>
                      <a:endParaRPr lang="fr-DZ" sz="2400" dirty="0">
                        <a:solidFill>
                          <a:schemeClr val="tx1"/>
                        </a:solidFill>
                        <a:effectLst/>
                      </a:endParaRPr>
                    </a:p>
                    <a:p>
                      <a:pPr algn="just" rtl="1">
                        <a:lnSpc>
                          <a:spcPct val="115000"/>
                        </a:lnSpc>
                        <a:spcAft>
                          <a:spcPts val="0"/>
                        </a:spcAft>
                      </a:pPr>
                      <a:r>
                        <a:rPr lang="ar-DZ" sz="2400" dirty="0">
                          <a:solidFill>
                            <a:schemeClr val="tx1"/>
                          </a:solidFill>
                          <a:effectLst/>
                        </a:rPr>
                        <a:t> ج3- إذا </a:t>
                      </a:r>
                      <a:r>
                        <a:rPr lang="ar-DZ" sz="2400" dirty="0" err="1">
                          <a:solidFill>
                            <a:schemeClr val="tx1"/>
                          </a:solidFill>
                          <a:effectLst/>
                        </a:rPr>
                        <a:t>إلتقى</a:t>
                      </a:r>
                      <a:r>
                        <a:rPr lang="ar-DZ" sz="2400" dirty="0">
                          <a:solidFill>
                            <a:schemeClr val="tx1"/>
                          </a:solidFill>
                          <a:effectLst/>
                        </a:rPr>
                        <a:t> الجسم المضاد مع مولد الضد من نفس النوع في دم نفس  الشخص يحدث </a:t>
                      </a:r>
                      <a:r>
                        <a:rPr lang="ar-DZ" sz="2400" dirty="0" err="1">
                          <a:solidFill>
                            <a:schemeClr val="tx1"/>
                          </a:solidFill>
                          <a:effectLst/>
                        </a:rPr>
                        <a:t>الإرتصاص</a:t>
                      </a:r>
                      <a:r>
                        <a:rPr lang="ar-DZ" sz="2400" dirty="0">
                          <a:solidFill>
                            <a:schemeClr val="tx1"/>
                          </a:solidFill>
                          <a:effectLst/>
                        </a:rPr>
                        <a:t> (التراص) بين مولدات ضد الكريات حمراء لدم الشخص المتبرع مع الأجسام  المضادة لدم  الشخص المستقبل ويظهر على شكل تخثرات تسد الاوعية الدموية وتؤدي الى الموت </a:t>
                      </a:r>
                      <a:endParaRPr lang="fr-DZ"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891586863"/>
                  </a:ext>
                </a:extLst>
              </a:tr>
            </a:tbl>
          </a:graphicData>
        </a:graphic>
      </p:graphicFrame>
      <p:sp>
        <p:nvSpPr>
          <p:cNvPr id="2" name="Espace réservé du pied de page 1">
            <a:extLst>
              <a:ext uri="{FF2B5EF4-FFF2-40B4-BE49-F238E27FC236}">
                <a16:creationId xmlns:a16="http://schemas.microsoft.com/office/drawing/2014/main" id="{199C961F-362A-4E02-A3B4-EACCB1D6BBE5}"/>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131691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F318AA9-EF06-4492-9757-10005F8872D7}"/>
              </a:ext>
            </a:extLst>
          </p:cNvPr>
          <p:cNvPicPr>
            <a:picLocks noChangeAspect="1"/>
          </p:cNvPicPr>
          <p:nvPr/>
        </p:nvPicPr>
        <p:blipFill>
          <a:blip r:embed="rId2"/>
          <a:stretch>
            <a:fillRect/>
          </a:stretch>
        </p:blipFill>
        <p:spPr>
          <a:xfrm>
            <a:off x="103238" y="0"/>
            <a:ext cx="12088761" cy="6857999"/>
          </a:xfrm>
          <a:prstGeom prst="rect">
            <a:avLst/>
          </a:prstGeom>
        </p:spPr>
      </p:pic>
      <p:sp>
        <p:nvSpPr>
          <p:cNvPr id="4" name="Espace réservé du pied de page 3">
            <a:extLst>
              <a:ext uri="{FF2B5EF4-FFF2-40B4-BE49-F238E27FC236}">
                <a16:creationId xmlns:a16="http://schemas.microsoft.com/office/drawing/2014/main" id="{7AB0F232-1906-476B-B91F-76DAD365BECB}"/>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65144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CC422D-202B-4368-BFF2-D95EABFB686E}"/>
              </a:ext>
            </a:extLst>
          </p:cNvPr>
          <p:cNvPicPr>
            <a:picLocks noChangeAspect="1"/>
          </p:cNvPicPr>
          <p:nvPr/>
        </p:nvPicPr>
        <p:blipFill>
          <a:blip r:embed="rId2"/>
          <a:stretch>
            <a:fillRect/>
          </a:stretch>
        </p:blipFill>
        <p:spPr>
          <a:xfrm>
            <a:off x="0" y="0"/>
            <a:ext cx="12192000" cy="6858000"/>
          </a:xfrm>
          <a:prstGeom prst="rect">
            <a:avLst/>
          </a:prstGeom>
        </p:spPr>
      </p:pic>
      <p:sp>
        <p:nvSpPr>
          <p:cNvPr id="4" name="Espace réservé du pied de page 3">
            <a:extLst>
              <a:ext uri="{FF2B5EF4-FFF2-40B4-BE49-F238E27FC236}">
                <a16:creationId xmlns:a16="http://schemas.microsoft.com/office/drawing/2014/main" id="{9E4ECC68-DF93-47E1-A13D-9AD1D80991E3}"/>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121130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0C23D82-DC44-40FC-AFF4-6DCC91ADB5C4}"/>
              </a:ext>
            </a:extLst>
          </p:cNvPr>
          <p:cNvPicPr>
            <a:picLocks noChangeAspect="1"/>
          </p:cNvPicPr>
          <p:nvPr/>
        </p:nvPicPr>
        <p:blipFill>
          <a:blip r:embed="rId2"/>
          <a:stretch>
            <a:fillRect/>
          </a:stretch>
        </p:blipFill>
        <p:spPr>
          <a:xfrm>
            <a:off x="0" y="0"/>
            <a:ext cx="12192000" cy="6858000"/>
          </a:xfrm>
          <a:prstGeom prst="rect">
            <a:avLst/>
          </a:prstGeom>
        </p:spPr>
      </p:pic>
      <p:sp>
        <p:nvSpPr>
          <p:cNvPr id="4" name="Espace réservé du pied de page 3">
            <a:extLst>
              <a:ext uri="{FF2B5EF4-FFF2-40B4-BE49-F238E27FC236}">
                <a16:creationId xmlns:a16="http://schemas.microsoft.com/office/drawing/2014/main" id="{67B6C0F2-5AF9-4C0F-9301-F5DCD9DDD1C1}"/>
              </a:ext>
            </a:extLst>
          </p:cNvPr>
          <p:cNvSpPr>
            <a:spLocks noGrp="1"/>
          </p:cNvSpPr>
          <p:nvPr>
            <p:ph type="ftr" sz="quarter" idx="11"/>
          </p:nvPr>
        </p:nvSpPr>
        <p:spPr/>
        <p:txBody>
          <a:bodyPr/>
          <a:lstStyle/>
          <a:p>
            <a:r>
              <a:rPr lang="ar-DZ"/>
              <a:t>طرفاية وسيلة- عبان رمضان-</a:t>
            </a:r>
            <a:endParaRPr lang="en-US" dirty="0"/>
          </a:p>
        </p:txBody>
      </p:sp>
    </p:spTree>
    <p:extLst>
      <p:ext uri="{BB962C8B-B14F-4D97-AF65-F5344CB8AC3E}">
        <p14:creationId xmlns:p14="http://schemas.microsoft.com/office/powerpoint/2010/main" val="3432077272"/>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{63981FA4-783C-4724-B2B6-E571D94AEAA2}tf04033925</Template>
  <TotalTime>12150</TotalTime>
  <Words>1868</Words>
  <Application>Microsoft Office PowerPoint</Application>
  <PresentationFormat>Grand écran</PresentationFormat>
  <Paragraphs>374</Paragraphs>
  <Slides>33</Slides>
  <Notes>11</Notes>
  <HiddenSlides>0</HiddenSlides>
  <MMClips>0</MMClips>
  <ScaleCrop>false</ScaleCrop>
  <HeadingPairs>
    <vt:vector size="6" baseType="variant">
      <vt:variant>
        <vt:lpstr>Polices utilisées</vt:lpstr>
      </vt:variant>
      <vt:variant>
        <vt:i4>17</vt:i4>
      </vt:variant>
      <vt:variant>
        <vt:lpstr>Thème</vt:lpstr>
      </vt:variant>
      <vt:variant>
        <vt:i4>2</vt:i4>
      </vt:variant>
      <vt:variant>
        <vt:lpstr>Titres des diapositives</vt:lpstr>
      </vt:variant>
      <vt:variant>
        <vt:i4>33</vt:i4>
      </vt:variant>
    </vt:vector>
  </HeadingPairs>
  <TitlesOfParts>
    <vt:vector size="52" baseType="lpstr">
      <vt:lpstr>Arial</vt:lpstr>
      <vt:lpstr>Calibri</vt:lpstr>
      <vt:lpstr>Hacen Beirut Md</vt:lpstr>
      <vt:lpstr>Hacen Casablanca Light</vt:lpstr>
      <vt:lpstr>Hacen Eltaroute Text</vt:lpstr>
      <vt:lpstr>Hacen Saudi Arabia</vt:lpstr>
      <vt:lpstr>Hacen Trarza</vt:lpstr>
      <vt:lpstr>Hacen Tunisia</vt:lpstr>
      <vt:lpstr>Hacen Tunisia Bd</vt:lpstr>
      <vt:lpstr>Hacen Tunisia Bold</vt:lpstr>
      <vt:lpstr>MV Boli</vt:lpstr>
      <vt:lpstr>Rockwell Extra Bold</vt:lpstr>
      <vt:lpstr>Segoe Print</vt:lpstr>
      <vt:lpstr>Symbol</vt:lpstr>
      <vt:lpstr>Tahoma</vt:lpstr>
      <vt:lpstr>Times New Roman</vt:lpstr>
      <vt:lpstr>Tw Cen MT</vt:lpstr>
      <vt:lpstr>Ronds dans l’eau</vt:lpstr>
      <vt:lpstr>Thème Office</vt:lpstr>
      <vt:lpstr>Présentation PowerPoint</vt:lpstr>
      <vt:lpstr>تقويم تشخيصي</vt:lpstr>
      <vt:lpstr>الوضعيةالتعلمية للمورد المعرفي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نـــــــــــــقل الدم</vt:lpstr>
      <vt:lpstr>Présentation PowerPoint</vt:lpstr>
      <vt:lpstr>Présentation PowerPoint</vt:lpstr>
      <vt:lpstr>Présentation PowerPoint</vt:lpstr>
      <vt:lpstr>Présentation PowerPoint</vt:lpstr>
      <vt:lpstr>Présentation PowerPoint</vt:lpstr>
      <vt:lpstr>Présentation PowerPoint</vt:lpstr>
      <vt:lpstr>نـــــــــــقل الدم</vt:lpstr>
      <vt:lpstr>تحديد الزمر الدموية في نظلم الريزوس Rhésus </vt:lpstr>
      <vt:lpstr>تحديد الزمر الدموية في نظلم الريزوس Rhésus </vt:lpstr>
      <vt:lpstr>Présentation PowerPoint</vt:lpstr>
      <vt:lpstr>زرع الطعوم </vt:lpstr>
      <vt:lpstr>زرع الطـــــــــــعوم</vt:lpstr>
      <vt:lpstr>خـــــــــــــــــلاصة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21367</dc:creator>
  <cp:lastModifiedBy>21367</cp:lastModifiedBy>
  <cp:revision>32</cp:revision>
  <dcterms:created xsi:type="dcterms:W3CDTF">2020-04-05T21:24:13Z</dcterms:created>
  <dcterms:modified xsi:type="dcterms:W3CDTF">2020-05-30T22:30:40Z</dcterms:modified>
</cp:coreProperties>
</file>